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58" r:id="rId5"/>
    <p:sldId id="259" r:id="rId6"/>
    <p:sldId id="260" r:id="rId7"/>
    <p:sldId id="261" r:id="rId8"/>
    <p:sldId id="263"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6" y="-7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1F34AB4-09BB-4EF3-8647-30C6F49B1EC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18900-7D16-4938-8705-347B636B6FBE}"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34AB4-09BB-4EF3-8647-30C6F49B1EC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34AB4-09BB-4EF3-8647-30C6F49B1ECF}" type="datetimeFigureOut">
              <a:rPr lang="en-US" smtClean="0"/>
              <a:pPr/>
              <a:t>5/26/2011</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34AB4-09BB-4EF3-8647-30C6F49B1EC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F34AB4-09BB-4EF3-8647-30C6F49B1EC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18900-7D16-4938-8705-347B636B6FB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F34AB4-09BB-4EF3-8647-30C6F49B1ECF}"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F34AB4-09BB-4EF3-8647-30C6F49B1ECF}" type="datetimeFigureOut">
              <a:rPr lang="en-US" smtClean="0"/>
              <a:pPr/>
              <a:t>5/26/2011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F34AB4-09BB-4EF3-8647-30C6F49B1ECF}" type="datetimeFigureOut">
              <a:rPr lang="en-US" smtClean="0"/>
              <a:pPr/>
              <a:t>5/26/2011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34AB4-09BB-4EF3-8647-30C6F49B1ECF}" type="datetimeFigureOut">
              <a:rPr lang="en-US" smtClean="0"/>
              <a:pPr/>
              <a:t>5/26/2011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F18900-7D16-4938-8705-347B636B6FB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F34AB4-09BB-4EF3-8647-30C6F49B1ECF}"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18900-7D16-4938-8705-347B636B6FBE}"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1F34AB4-09BB-4EF3-8647-30C6F49B1ECF}" type="datetimeFigureOut">
              <a:rPr lang="en-US" smtClean="0"/>
              <a:pPr/>
              <a:t>5/26/2011</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68F18900-7D16-4938-8705-347B636B6FB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1F34AB4-09BB-4EF3-8647-30C6F49B1ECF}" type="datetimeFigureOut">
              <a:rPr lang="en-US" smtClean="0"/>
              <a:pPr/>
              <a:t>5/26/2011</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8F18900-7D16-4938-8705-347B636B6FB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Headlines and ‘Journalese’</a:t>
            </a:r>
            <a:endParaRPr lang="en-GB" dirty="0"/>
          </a:p>
        </p:txBody>
      </p:sp>
      <p:sp>
        <p:nvSpPr>
          <p:cNvPr id="3" name="Subtitle 2"/>
          <p:cNvSpPr>
            <a:spLocks noGrp="1"/>
          </p:cNvSpPr>
          <p:nvPr>
            <p:ph type="subTitle" idx="1"/>
          </p:nvPr>
        </p:nvSpPr>
        <p:spPr/>
        <p:txBody>
          <a:bodyPr/>
          <a:lstStyle/>
          <a:p>
            <a:r>
              <a:rPr lang="en-GB" dirty="0" smtClean="0"/>
              <a:t>The not-so-secret language of the media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Documents and Settings\svc-kxc\Local Settings\Temporary Internet Files\Content.IE5\HXPMLAGZ\MCj04397740000[1].png"/>
          <p:cNvPicPr>
            <a:picLocks noChangeAspect="1" noChangeArrowheads="1"/>
          </p:cNvPicPr>
          <p:nvPr/>
        </p:nvPicPr>
        <p:blipFill>
          <a:blip r:embed="rId2"/>
          <a:srcRect/>
          <a:stretch>
            <a:fillRect/>
          </a:stretch>
        </p:blipFill>
        <p:spPr bwMode="auto">
          <a:xfrm>
            <a:off x="142844" y="3786190"/>
            <a:ext cx="1857388" cy="1857388"/>
          </a:xfrm>
          <a:prstGeom prst="rect">
            <a:avLst/>
          </a:prstGeom>
          <a:noFill/>
        </p:spPr>
      </p:pic>
      <p:sp>
        <p:nvSpPr>
          <p:cNvPr id="2" name="Title 1"/>
          <p:cNvSpPr>
            <a:spLocks noGrp="1"/>
          </p:cNvSpPr>
          <p:nvPr>
            <p:ph type="title"/>
          </p:nvPr>
        </p:nvSpPr>
        <p:spPr/>
        <p:txBody>
          <a:bodyPr/>
          <a:lstStyle/>
          <a:p>
            <a:r>
              <a:rPr lang="en-GB" dirty="0" smtClean="0"/>
              <a:t>Plenary: Spotting wordplay</a:t>
            </a:r>
            <a:endParaRPr lang="en-GB" dirty="0"/>
          </a:p>
        </p:txBody>
      </p:sp>
      <p:sp>
        <p:nvSpPr>
          <p:cNvPr id="3" name="Content Placeholder 2"/>
          <p:cNvSpPr>
            <a:spLocks noGrp="1"/>
          </p:cNvSpPr>
          <p:nvPr>
            <p:ph idx="1"/>
          </p:nvPr>
        </p:nvSpPr>
        <p:spPr>
          <a:xfrm>
            <a:off x="428596" y="1552059"/>
            <a:ext cx="8229600" cy="4625609"/>
          </a:xfrm>
        </p:spPr>
        <p:txBody>
          <a:bodyPr>
            <a:normAutofit/>
          </a:bodyPr>
          <a:lstStyle/>
          <a:p>
            <a:r>
              <a:rPr lang="en-GB" sz="1600" dirty="0" smtClean="0"/>
              <a:t>Its one thing to spot wordplay in action, and another to be able to describe how it’s being used, and why. </a:t>
            </a:r>
          </a:p>
          <a:p>
            <a:r>
              <a:rPr lang="en-GB" sz="1600" b="1" dirty="0" smtClean="0"/>
              <a:t>Each of the following headlines are different takes on the same story. Write a brief explanation of the wordplay being used. Next, select two or three favourites and explain how and why they are effective</a:t>
            </a:r>
            <a:endParaRPr lang="en-GB" sz="1600" b="1" dirty="0"/>
          </a:p>
        </p:txBody>
      </p:sp>
      <p:sp>
        <p:nvSpPr>
          <p:cNvPr id="4" name="TextBox 3"/>
          <p:cNvSpPr txBox="1"/>
          <p:nvPr/>
        </p:nvSpPr>
        <p:spPr>
          <a:xfrm>
            <a:off x="500034" y="3098069"/>
            <a:ext cx="4857784" cy="830997"/>
          </a:xfrm>
          <a:prstGeom prst="rect">
            <a:avLst/>
          </a:prstGeom>
          <a:noFill/>
        </p:spPr>
        <p:txBody>
          <a:bodyPr wrap="square" rtlCol="0">
            <a:spAutoFit/>
          </a:bodyPr>
          <a:lstStyle/>
          <a:p>
            <a:r>
              <a:rPr lang="en-GB" sz="2400" dirty="0" smtClean="0">
                <a:latin typeface="Goudy Stout" pitchFamily="18" charset="0"/>
              </a:rPr>
              <a:t>Snow joke for London</a:t>
            </a:r>
            <a:endParaRPr lang="en-GB" sz="2400" dirty="0">
              <a:latin typeface="Goudy Stout" pitchFamily="18" charset="0"/>
            </a:endParaRPr>
          </a:p>
        </p:txBody>
      </p:sp>
      <p:sp>
        <p:nvSpPr>
          <p:cNvPr id="5" name="TextBox 4"/>
          <p:cNvSpPr txBox="1"/>
          <p:nvPr/>
        </p:nvSpPr>
        <p:spPr>
          <a:xfrm>
            <a:off x="2940081" y="3857628"/>
            <a:ext cx="6132513" cy="369332"/>
          </a:xfrm>
          <a:prstGeom prst="rect">
            <a:avLst/>
          </a:prstGeom>
          <a:noFill/>
        </p:spPr>
        <p:txBody>
          <a:bodyPr wrap="none" rtlCol="0">
            <a:spAutoFit/>
          </a:bodyPr>
          <a:lstStyle/>
          <a:p>
            <a:r>
              <a:rPr lang="en-GB" dirty="0" smtClean="0">
                <a:latin typeface="Castellar" pitchFamily="18" charset="0"/>
              </a:rPr>
              <a:t>London survives in winter blunerdland</a:t>
            </a:r>
            <a:endParaRPr lang="en-GB" dirty="0">
              <a:latin typeface="Castellar" pitchFamily="18" charset="0"/>
            </a:endParaRPr>
          </a:p>
        </p:txBody>
      </p:sp>
      <p:sp>
        <p:nvSpPr>
          <p:cNvPr id="6" name="TextBox 5"/>
          <p:cNvSpPr txBox="1"/>
          <p:nvPr/>
        </p:nvSpPr>
        <p:spPr>
          <a:xfrm>
            <a:off x="428596" y="5854503"/>
            <a:ext cx="6161880" cy="646331"/>
          </a:xfrm>
          <a:prstGeom prst="rect">
            <a:avLst/>
          </a:prstGeom>
          <a:noFill/>
        </p:spPr>
        <p:txBody>
          <a:bodyPr wrap="none" rtlCol="0">
            <a:spAutoFit/>
          </a:bodyPr>
          <a:lstStyle/>
          <a:p>
            <a:r>
              <a:rPr lang="en-GB" sz="3600" dirty="0" smtClean="0">
                <a:latin typeface="Rockwell" pitchFamily="18" charset="0"/>
              </a:rPr>
              <a:t>Public transit frozen in place</a:t>
            </a:r>
            <a:endParaRPr lang="en-GB" sz="3600" dirty="0">
              <a:latin typeface="Rockwell" pitchFamily="18" charset="0"/>
            </a:endParaRPr>
          </a:p>
        </p:txBody>
      </p:sp>
      <p:sp>
        <p:nvSpPr>
          <p:cNvPr id="7" name="TextBox 6"/>
          <p:cNvSpPr txBox="1"/>
          <p:nvPr/>
        </p:nvSpPr>
        <p:spPr>
          <a:xfrm>
            <a:off x="2508815" y="4423484"/>
            <a:ext cx="5492209" cy="1077218"/>
          </a:xfrm>
          <a:prstGeom prst="rect">
            <a:avLst/>
          </a:prstGeom>
          <a:noFill/>
        </p:spPr>
        <p:txBody>
          <a:bodyPr wrap="none" rtlCol="0">
            <a:spAutoFit/>
          </a:bodyPr>
          <a:lstStyle/>
          <a:p>
            <a:r>
              <a:rPr lang="en-GB" sz="3200" dirty="0" smtClean="0">
                <a:latin typeface="Baskerville Old Face" pitchFamily="18" charset="0"/>
              </a:rPr>
              <a:t>Schools close, students think it’s </a:t>
            </a:r>
          </a:p>
          <a:p>
            <a:r>
              <a:rPr lang="en-GB" sz="3200" dirty="0">
                <a:latin typeface="Baskerville Old Face" pitchFamily="18" charset="0"/>
              </a:rPr>
              <a:t>w</a:t>
            </a:r>
            <a:r>
              <a:rPr lang="en-GB" sz="3200" dirty="0" smtClean="0">
                <a:latin typeface="Baskerville Old Face" pitchFamily="18" charset="0"/>
              </a:rPr>
              <a:t>hite stuff </a:t>
            </a:r>
            <a:endParaRPr lang="en-GB" sz="3200" dirty="0">
              <a:latin typeface="Baskerville Old Face" pitchFamily="18" charset="0"/>
            </a:endParaRPr>
          </a:p>
        </p:txBody>
      </p:sp>
      <p:sp>
        <p:nvSpPr>
          <p:cNvPr id="8" name="TextBox 7"/>
          <p:cNvSpPr txBox="1"/>
          <p:nvPr/>
        </p:nvSpPr>
        <p:spPr>
          <a:xfrm>
            <a:off x="4929190" y="5282999"/>
            <a:ext cx="4000528" cy="646331"/>
          </a:xfrm>
          <a:prstGeom prst="rect">
            <a:avLst/>
          </a:prstGeom>
          <a:noFill/>
        </p:spPr>
        <p:txBody>
          <a:bodyPr wrap="square" rtlCol="0">
            <a:spAutoFit/>
          </a:bodyPr>
          <a:lstStyle/>
          <a:p>
            <a:r>
              <a:rPr lang="en-GB" dirty="0" smtClean="0">
                <a:latin typeface="Calisto MT" pitchFamily="18" charset="0"/>
              </a:rPr>
              <a:t>Mother nature gives a royal walloping; record snowfall set</a:t>
            </a:r>
            <a:endParaRPr lang="en-GB" dirty="0">
              <a:latin typeface="Calisto MT" pitchFamily="18" charset="0"/>
            </a:endParaRPr>
          </a:p>
        </p:txBody>
      </p:sp>
      <p:pic>
        <p:nvPicPr>
          <p:cNvPr id="21507" name="Picture 3" descr="C:\Documents and Settings\svc-kxc\Local Settings\Temporary Internet Files\Content.IE5\5AMA75GW\MCj04363870000[1].png"/>
          <p:cNvPicPr>
            <a:picLocks noChangeAspect="1" noChangeArrowheads="1"/>
          </p:cNvPicPr>
          <p:nvPr/>
        </p:nvPicPr>
        <p:blipFill>
          <a:blip r:embed="rId3"/>
          <a:srcRect/>
          <a:stretch>
            <a:fillRect/>
          </a:stretch>
        </p:blipFill>
        <p:spPr bwMode="auto">
          <a:xfrm>
            <a:off x="7729680" y="412850"/>
            <a:ext cx="1342914" cy="127763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noAutofit/>
          </a:bodyPr>
          <a:lstStyle/>
          <a:p>
            <a:r>
              <a:rPr lang="en-GB" sz="4400" dirty="0" smtClean="0"/>
              <a:t>At the end of this lesson we will understand the uses and effectiveness of wordplay in headline writing, and be more familiar with journalese shorthand and the way it is used in headlines.</a:t>
            </a:r>
            <a:endParaRPr lang="en-GB"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What do you make of the following…</a:t>
            </a:r>
            <a:endParaRPr lang="en-GB" dirty="0"/>
          </a:p>
        </p:txBody>
      </p:sp>
      <p:pic>
        <p:nvPicPr>
          <p:cNvPr id="1026" name="Picture 2" descr="http://www.clevelandseniors.com/images/funny/headlines/funny-headline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4904"/>
            <a:ext cx="3810000" cy="36766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ediarelations.blogs.com/.a/6a00d834b72e0853ef01053590eb8a970c-800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017" y="2936216"/>
            <a:ext cx="3229777" cy="25697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3.bp.blogspot.com/_4GPo6lC8IlM/S_9KVolz4RI/AAAAAAAAABE/9CFiFdzKlB0/s1600/HEADLI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3414943"/>
            <a:ext cx="314325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588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facts…</a:t>
            </a:r>
            <a:endParaRPr lang="en-GB" dirty="0"/>
          </a:p>
        </p:txBody>
      </p:sp>
      <p:sp>
        <p:nvSpPr>
          <p:cNvPr id="3" name="Content Placeholder 2"/>
          <p:cNvSpPr>
            <a:spLocks noGrp="1"/>
          </p:cNvSpPr>
          <p:nvPr>
            <p:ph idx="1"/>
          </p:nvPr>
        </p:nvSpPr>
        <p:spPr/>
        <p:txBody>
          <a:bodyPr>
            <a:normAutofit lnSpcReduction="10000"/>
          </a:bodyPr>
          <a:lstStyle/>
          <a:p>
            <a:r>
              <a:rPr lang="en-GB" dirty="0" smtClean="0"/>
              <a:t>Newspapers and magazines use a number of different methods to make their headlines </a:t>
            </a:r>
            <a:r>
              <a:rPr lang="en-GB" b="1" dirty="0" smtClean="0"/>
              <a:t>eye-catching, dramatic and memorable</a:t>
            </a:r>
            <a:r>
              <a:rPr lang="en-GB" dirty="0" smtClean="0"/>
              <a:t>.</a:t>
            </a:r>
          </a:p>
          <a:p>
            <a:r>
              <a:rPr lang="en-GB" dirty="0" smtClean="0"/>
              <a:t>A common method employed in headlines is to use a </a:t>
            </a:r>
            <a:r>
              <a:rPr lang="en-GB" b="1" dirty="0" smtClean="0"/>
              <a:t>play on words </a:t>
            </a:r>
            <a:r>
              <a:rPr lang="en-GB" dirty="0" smtClean="0"/>
              <a:t>based on the subject of the story.</a:t>
            </a:r>
          </a:p>
          <a:p>
            <a:r>
              <a:rPr lang="en-GB" dirty="0" smtClean="0"/>
              <a:t>To save space and attract the readers attention, headline writers have developed their </a:t>
            </a:r>
            <a:r>
              <a:rPr lang="en-GB" b="1" dirty="0" smtClean="0"/>
              <a:t>own vocabulary </a:t>
            </a:r>
            <a:r>
              <a:rPr lang="en-GB" dirty="0" smtClean="0"/>
              <a:t>of short, dramatic words.</a:t>
            </a:r>
            <a:endParaRPr lang="en-GB" dirty="0"/>
          </a:p>
        </p:txBody>
      </p:sp>
      <p:pic>
        <p:nvPicPr>
          <p:cNvPr id="1026" name="Picture 2" descr="C:\Documents and Settings\svc-kxc\Local Settings\Temporary Internet Files\Content.IE5\DNWX2933\MCj02730240000[1].wmf"/>
          <p:cNvPicPr>
            <a:picLocks noChangeAspect="1" noChangeArrowheads="1"/>
          </p:cNvPicPr>
          <p:nvPr/>
        </p:nvPicPr>
        <p:blipFill>
          <a:blip r:embed="rId2"/>
          <a:srcRect/>
          <a:stretch>
            <a:fillRect/>
          </a:stretch>
        </p:blipFill>
        <p:spPr bwMode="auto">
          <a:xfrm>
            <a:off x="5072066" y="357166"/>
            <a:ext cx="1826971" cy="11018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a:xfrm>
            <a:off x="285720" y="1351309"/>
            <a:ext cx="8229600" cy="4525963"/>
          </a:xfrm>
        </p:spPr>
        <p:txBody>
          <a:bodyPr/>
          <a:lstStyle/>
          <a:p>
            <a:r>
              <a:rPr lang="en-GB" dirty="0" smtClean="0"/>
              <a:t>The following are examples of different techniques used to catch the readers attention:</a:t>
            </a:r>
            <a:endParaRPr lang="en-GB" dirty="0"/>
          </a:p>
        </p:txBody>
      </p:sp>
      <p:sp>
        <p:nvSpPr>
          <p:cNvPr id="4" name="TextBox 3"/>
          <p:cNvSpPr txBox="1"/>
          <p:nvPr/>
        </p:nvSpPr>
        <p:spPr>
          <a:xfrm>
            <a:off x="357158" y="2927266"/>
            <a:ext cx="6715172" cy="861774"/>
          </a:xfrm>
          <a:prstGeom prst="rect">
            <a:avLst/>
          </a:prstGeom>
          <a:noFill/>
        </p:spPr>
        <p:txBody>
          <a:bodyPr wrap="square" rtlCol="0">
            <a:spAutoFit/>
          </a:bodyPr>
          <a:lstStyle/>
          <a:p>
            <a:r>
              <a:rPr lang="en-GB" sz="3200" dirty="0" smtClean="0">
                <a:latin typeface="Broadway" pitchFamily="82" charset="0"/>
              </a:rPr>
              <a:t>Christian prays for salvation</a:t>
            </a:r>
            <a:r>
              <a:rPr lang="en-GB" dirty="0" smtClean="0">
                <a:latin typeface="Broadway" pitchFamily="82" charset="0"/>
              </a:rPr>
              <a:t/>
            </a:r>
            <a:br>
              <a:rPr lang="en-GB" dirty="0" smtClean="0">
                <a:latin typeface="Broadway" pitchFamily="82" charset="0"/>
              </a:rPr>
            </a:br>
            <a:r>
              <a:rPr lang="en-GB" dirty="0" smtClean="0">
                <a:latin typeface="Broadway" pitchFamily="82" charset="0"/>
              </a:rPr>
              <a:t>Tottenham put a stop to Gross incompetence</a:t>
            </a:r>
            <a:endParaRPr lang="en-GB" dirty="0">
              <a:latin typeface="Broadway" pitchFamily="82" charset="0"/>
            </a:endParaRPr>
          </a:p>
        </p:txBody>
      </p:sp>
      <p:sp>
        <p:nvSpPr>
          <p:cNvPr id="5" name="TextBox 4"/>
          <p:cNvSpPr txBox="1"/>
          <p:nvPr/>
        </p:nvSpPr>
        <p:spPr>
          <a:xfrm>
            <a:off x="4815916" y="3929066"/>
            <a:ext cx="4148572" cy="369332"/>
          </a:xfrm>
          <a:prstGeom prst="rect">
            <a:avLst/>
          </a:prstGeom>
          <a:noFill/>
        </p:spPr>
        <p:txBody>
          <a:bodyPr wrap="none" rtlCol="0">
            <a:spAutoFit/>
          </a:bodyPr>
          <a:lstStyle/>
          <a:p>
            <a:r>
              <a:rPr lang="en-GB" dirty="0" smtClean="0">
                <a:latin typeface="Copperplate Gothic Bold" pitchFamily="34" charset="0"/>
              </a:rPr>
              <a:t>Angel’s wining his way to WBA</a:t>
            </a:r>
            <a:endParaRPr lang="en-GB" dirty="0">
              <a:latin typeface="Copperplate Gothic Bold" pitchFamily="34" charset="0"/>
            </a:endParaRPr>
          </a:p>
        </p:txBody>
      </p:sp>
      <p:sp>
        <p:nvSpPr>
          <p:cNvPr id="6" name="TextBox 5"/>
          <p:cNvSpPr txBox="1"/>
          <p:nvPr/>
        </p:nvSpPr>
        <p:spPr>
          <a:xfrm>
            <a:off x="714348" y="3752856"/>
            <a:ext cx="3786293" cy="461665"/>
          </a:xfrm>
          <a:prstGeom prst="rect">
            <a:avLst/>
          </a:prstGeom>
          <a:noFill/>
        </p:spPr>
        <p:txBody>
          <a:bodyPr wrap="none" rtlCol="0">
            <a:spAutoFit/>
          </a:bodyPr>
          <a:lstStyle/>
          <a:p>
            <a:r>
              <a:rPr lang="en-GB" sz="1200" dirty="0" smtClean="0"/>
              <a:t>The story is that the Spurs are losing matches under </a:t>
            </a:r>
            <a:br>
              <a:rPr lang="en-GB" sz="1200" dirty="0" smtClean="0"/>
            </a:br>
            <a:r>
              <a:rPr lang="en-GB" sz="1200" dirty="0" smtClean="0"/>
              <a:t>their manager, Christian Gross, who finally leaves the club</a:t>
            </a:r>
            <a:endParaRPr lang="en-GB" sz="1200" dirty="0"/>
          </a:p>
        </p:txBody>
      </p:sp>
      <p:sp>
        <p:nvSpPr>
          <p:cNvPr id="7" name="TextBox 6"/>
          <p:cNvSpPr txBox="1"/>
          <p:nvPr/>
        </p:nvSpPr>
        <p:spPr>
          <a:xfrm>
            <a:off x="4933180" y="4214818"/>
            <a:ext cx="2924968" cy="461665"/>
          </a:xfrm>
          <a:prstGeom prst="rect">
            <a:avLst/>
          </a:prstGeom>
          <a:noFill/>
        </p:spPr>
        <p:txBody>
          <a:bodyPr wrap="none" rtlCol="0">
            <a:spAutoFit/>
          </a:bodyPr>
          <a:lstStyle/>
          <a:p>
            <a:r>
              <a:rPr lang="en-GB" sz="1200" dirty="0" smtClean="0"/>
              <a:t>The story is that Oxford United winger </a:t>
            </a:r>
            <a:br>
              <a:rPr lang="en-GB" sz="1200" dirty="0" smtClean="0"/>
            </a:br>
            <a:r>
              <a:rPr lang="en-GB" sz="1200" dirty="0" smtClean="0"/>
              <a:t>Mark Angel is to join West Bromwich Albion</a:t>
            </a:r>
            <a:endParaRPr lang="en-GB" sz="1200" dirty="0"/>
          </a:p>
        </p:txBody>
      </p:sp>
      <p:sp>
        <p:nvSpPr>
          <p:cNvPr id="8" name="TextBox 7"/>
          <p:cNvSpPr txBox="1"/>
          <p:nvPr/>
        </p:nvSpPr>
        <p:spPr>
          <a:xfrm>
            <a:off x="428596" y="5214950"/>
            <a:ext cx="7380547" cy="369332"/>
          </a:xfrm>
          <a:prstGeom prst="rect">
            <a:avLst/>
          </a:prstGeom>
          <a:noFill/>
        </p:spPr>
        <p:txBody>
          <a:bodyPr wrap="none" rtlCol="0">
            <a:spAutoFit/>
          </a:bodyPr>
          <a:lstStyle/>
          <a:p>
            <a:r>
              <a:rPr lang="en-GB" dirty="0" smtClean="0">
                <a:latin typeface="Goudy Stout" pitchFamily="18" charset="0"/>
              </a:rPr>
              <a:t>Thieves show shear-</a:t>
            </a:r>
            <a:r>
              <a:rPr lang="en-GB" dirty="0" err="1" smtClean="0">
                <a:latin typeface="Goudy Stout" pitchFamily="18" charset="0"/>
              </a:rPr>
              <a:t>er</a:t>
            </a:r>
            <a:r>
              <a:rPr lang="en-GB" dirty="0" smtClean="0">
                <a:latin typeface="Goudy Stout" pitchFamily="18" charset="0"/>
              </a:rPr>
              <a:t> cheek</a:t>
            </a:r>
            <a:endParaRPr lang="en-GB" dirty="0">
              <a:latin typeface="Goudy Stout" pitchFamily="18" charset="0"/>
            </a:endParaRPr>
          </a:p>
        </p:txBody>
      </p:sp>
      <p:sp>
        <p:nvSpPr>
          <p:cNvPr id="9" name="TextBox 8"/>
          <p:cNvSpPr txBox="1"/>
          <p:nvPr/>
        </p:nvSpPr>
        <p:spPr>
          <a:xfrm>
            <a:off x="1643042" y="5500702"/>
            <a:ext cx="3621312" cy="461665"/>
          </a:xfrm>
          <a:prstGeom prst="rect">
            <a:avLst/>
          </a:prstGeom>
          <a:noFill/>
        </p:spPr>
        <p:txBody>
          <a:bodyPr wrap="none" rtlCol="0">
            <a:spAutoFit/>
          </a:bodyPr>
          <a:lstStyle/>
          <a:p>
            <a:r>
              <a:rPr lang="en-GB" sz="1200" dirty="0" smtClean="0"/>
              <a:t>The story is that a cardboard cut-out of Alan Shearer is </a:t>
            </a:r>
            <a:br>
              <a:rPr lang="en-GB" sz="1200" dirty="0" smtClean="0"/>
            </a:br>
            <a:r>
              <a:rPr lang="en-GB" sz="1200" dirty="0" smtClean="0"/>
              <a:t>stolen from outside a shop</a:t>
            </a:r>
            <a:endParaRPr lang="en-GB" sz="1200" dirty="0"/>
          </a:p>
        </p:txBody>
      </p:sp>
      <p:sp>
        <p:nvSpPr>
          <p:cNvPr id="10" name="TextBox 9"/>
          <p:cNvSpPr txBox="1"/>
          <p:nvPr/>
        </p:nvSpPr>
        <p:spPr>
          <a:xfrm>
            <a:off x="611560" y="5991640"/>
            <a:ext cx="8036174" cy="584775"/>
          </a:xfrm>
          <a:prstGeom prst="rect">
            <a:avLst/>
          </a:prstGeom>
          <a:noFill/>
        </p:spPr>
        <p:txBody>
          <a:bodyPr wrap="none" rtlCol="0">
            <a:spAutoFit/>
          </a:bodyPr>
          <a:lstStyle/>
          <a:p>
            <a:r>
              <a:rPr lang="en-GB" sz="3200" dirty="0" smtClean="0">
                <a:solidFill>
                  <a:schemeClr val="accent2">
                    <a:lumMod val="60000"/>
                    <a:lumOff val="40000"/>
                  </a:schemeClr>
                </a:solidFill>
                <a:latin typeface="Comic Sans MS" pitchFamily="66" charset="0"/>
              </a:rPr>
              <a:t>These are all examples of </a:t>
            </a:r>
            <a:r>
              <a:rPr lang="en-GB" sz="3200" b="1" dirty="0" smtClean="0">
                <a:solidFill>
                  <a:schemeClr val="accent2">
                    <a:lumMod val="60000"/>
                    <a:lumOff val="40000"/>
                  </a:schemeClr>
                </a:solidFill>
                <a:latin typeface="Comic Sans MS" pitchFamily="66" charset="0"/>
              </a:rPr>
              <a:t>puns on names</a:t>
            </a:r>
            <a:endParaRPr lang="en-GB" sz="3200" b="1" dirty="0">
              <a:solidFill>
                <a:schemeClr val="accent2">
                  <a:lumMod val="60000"/>
                  <a:lumOff val="4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20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a:xfrm>
            <a:off x="179512" y="1423317"/>
            <a:ext cx="8229600" cy="4525963"/>
          </a:xfrm>
        </p:spPr>
        <p:txBody>
          <a:bodyPr/>
          <a:lstStyle/>
          <a:p>
            <a:r>
              <a:rPr lang="en-GB" dirty="0" smtClean="0"/>
              <a:t>The following are examples of different techniques used to catch the readers attention:</a:t>
            </a:r>
            <a:endParaRPr lang="en-GB" dirty="0"/>
          </a:p>
        </p:txBody>
      </p:sp>
      <p:sp>
        <p:nvSpPr>
          <p:cNvPr id="10" name="TextBox 9"/>
          <p:cNvSpPr txBox="1"/>
          <p:nvPr/>
        </p:nvSpPr>
        <p:spPr>
          <a:xfrm>
            <a:off x="285720" y="5929330"/>
            <a:ext cx="8818440" cy="584775"/>
          </a:xfrm>
          <a:prstGeom prst="rect">
            <a:avLst/>
          </a:prstGeom>
          <a:noFill/>
        </p:spPr>
        <p:txBody>
          <a:bodyPr wrap="none" rtlCol="0">
            <a:spAutoFit/>
          </a:bodyPr>
          <a:lstStyle/>
          <a:p>
            <a:r>
              <a:rPr lang="en-GB" sz="3200" dirty="0" smtClean="0">
                <a:solidFill>
                  <a:schemeClr val="accent2">
                    <a:lumMod val="60000"/>
                    <a:lumOff val="40000"/>
                  </a:schemeClr>
                </a:solidFill>
                <a:latin typeface="Comic Sans MS" pitchFamily="66" charset="0"/>
              </a:rPr>
              <a:t>These are all examples of </a:t>
            </a:r>
            <a:r>
              <a:rPr lang="en-GB" sz="3200" b="1" dirty="0" smtClean="0">
                <a:solidFill>
                  <a:schemeClr val="accent2">
                    <a:lumMod val="60000"/>
                    <a:lumOff val="40000"/>
                  </a:schemeClr>
                </a:solidFill>
                <a:latin typeface="Comic Sans MS" pitchFamily="66" charset="0"/>
              </a:rPr>
              <a:t>puns and wordplay</a:t>
            </a:r>
            <a:endParaRPr lang="en-GB" sz="3200" b="1" dirty="0">
              <a:solidFill>
                <a:schemeClr val="accent2">
                  <a:lumMod val="60000"/>
                  <a:lumOff val="40000"/>
                </a:schemeClr>
              </a:solidFill>
              <a:latin typeface="Comic Sans MS" pitchFamily="66" charset="0"/>
            </a:endParaRPr>
          </a:p>
        </p:txBody>
      </p:sp>
      <p:sp>
        <p:nvSpPr>
          <p:cNvPr id="11" name="TextBox 10"/>
          <p:cNvSpPr txBox="1"/>
          <p:nvPr/>
        </p:nvSpPr>
        <p:spPr>
          <a:xfrm>
            <a:off x="3479882" y="2702004"/>
            <a:ext cx="4355359" cy="369332"/>
          </a:xfrm>
          <a:prstGeom prst="rect">
            <a:avLst/>
          </a:prstGeom>
          <a:noFill/>
        </p:spPr>
        <p:txBody>
          <a:bodyPr wrap="square" rtlCol="0">
            <a:spAutoFit/>
          </a:bodyPr>
          <a:lstStyle/>
          <a:p>
            <a:r>
              <a:rPr lang="en-GB" dirty="0" smtClean="0">
                <a:latin typeface="Castellar" pitchFamily="18" charset="0"/>
              </a:rPr>
              <a:t>Cat flap in drowning street</a:t>
            </a:r>
            <a:endParaRPr lang="en-GB" dirty="0">
              <a:latin typeface="Castellar" pitchFamily="18" charset="0"/>
            </a:endParaRPr>
          </a:p>
        </p:txBody>
      </p:sp>
      <p:sp>
        <p:nvSpPr>
          <p:cNvPr id="12" name="TextBox 11"/>
          <p:cNvSpPr txBox="1"/>
          <p:nvPr/>
        </p:nvSpPr>
        <p:spPr>
          <a:xfrm>
            <a:off x="4540256" y="2899594"/>
            <a:ext cx="2125838" cy="369332"/>
          </a:xfrm>
          <a:prstGeom prst="rect">
            <a:avLst/>
          </a:prstGeom>
          <a:noFill/>
        </p:spPr>
        <p:txBody>
          <a:bodyPr wrap="none" rtlCol="0">
            <a:spAutoFit/>
          </a:bodyPr>
          <a:lstStyle/>
          <a:p>
            <a:r>
              <a:rPr lang="en-GB" sz="1200" dirty="0" smtClean="0"/>
              <a:t>Humphrey, a cat, goes missing</a:t>
            </a:r>
            <a:r>
              <a:rPr lang="en-GB" dirty="0" smtClean="0"/>
              <a:t>.</a:t>
            </a:r>
            <a:endParaRPr lang="en-GB" dirty="0"/>
          </a:p>
        </p:txBody>
      </p:sp>
      <p:sp>
        <p:nvSpPr>
          <p:cNvPr id="13" name="TextBox 12"/>
          <p:cNvSpPr txBox="1"/>
          <p:nvPr/>
        </p:nvSpPr>
        <p:spPr>
          <a:xfrm>
            <a:off x="2571736" y="3786190"/>
            <a:ext cx="6062878" cy="707886"/>
          </a:xfrm>
          <a:prstGeom prst="rect">
            <a:avLst/>
          </a:prstGeom>
          <a:noFill/>
        </p:spPr>
        <p:txBody>
          <a:bodyPr wrap="none" rtlCol="0">
            <a:spAutoFit/>
          </a:bodyPr>
          <a:lstStyle/>
          <a:p>
            <a:r>
              <a:rPr lang="en-GB" sz="4000" dirty="0" smtClean="0">
                <a:latin typeface="Lucida Console" pitchFamily="49" charset="0"/>
              </a:rPr>
              <a:t>Biggest of the Mall</a:t>
            </a:r>
            <a:endParaRPr lang="en-GB" sz="4000" dirty="0">
              <a:latin typeface="Lucida Console" pitchFamily="49" charset="0"/>
            </a:endParaRPr>
          </a:p>
        </p:txBody>
      </p:sp>
      <p:sp>
        <p:nvSpPr>
          <p:cNvPr id="14" name="TextBox 13"/>
          <p:cNvSpPr txBox="1"/>
          <p:nvPr/>
        </p:nvSpPr>
        <p:spPr>
          <a:xfrm>
            <a:off x="3000364" y="4429132"/>
            <a:ext cx="3443315" cy="276999"/>
          </a:xfrm>
          <a:prstGeom prst="rect">
            <a:avLst/>
          </a:prstGeom>
          <a:noFill/>
        </p:spPr>
        <p:txBody>
          <a:bodyPr wrap="none" rtlCol="0">
            <a:spAutoFit/>
          </a:bodyPr>
          <a:lstStyle/>
          <a:p>
            <a:r>
              <a:rPr lang="en-GB" sz="1200" dirty="0" smtClean="0"/>
              <a:t>Manchester's Trafford Park shopping complex opens</a:t>
            </a:r>
            <a:endParaRPr lang="en-GB" sz="1200" dirty="0"/>
          </a:p>
        </p:txBody>
      </p:sp>
      <p:sp>
        <p:nvSpPr>
          <p:cNvPr id="15" name="TextBox 14"/>
          <p:cNvSpPr txBox="1"/>
          <p:nvPr/>
        </p:nvSpPr>
        <p:spPr>
          <a:xfrm>
            <a:off x="357158" y="4857760"/>
            <a:ext cx="7388946" cy="646331"/>
          </a:xfrm>
          <a:prstGeom prst="rect">
            <a:avLst/>
          </a:prstGeom>
          <a:noFill/>
        </p:spPr>
        <p:txBody>
          <a:bodyPr wrap="none" rtlCol="0">
            <a:spAutoFit/>
          </a:bodyPr>
          <a:lstStyle/>
          <a:p>
            <a:r>
              <a:rPr lang="en-GB" sz="3600" dirty="0" smtClean="0">
                <a:latin typeface="Rockwell" pitchFamily="18" charset="0"/>
              </a:rPr>
              <a:t>We’ve a weever invasion on coast!</a:t>
            </a:r>
            <a:endParaRPr lang="en-GB" sz="3600" dirty="0">
              <a:latin typeface="Rockwell" pitchFamily="18" charset="0"/>
            </a:endParaRPr>
          </a:p>
        </p:txBody>
      </p:sp>
      <p:sp>
        <p:nvSpPr>
          <p:cNvPr id="16" name="TextBox 15"/>
          <p:cNvSpPr txBox="1"/>
          <p:nvPr/>
        </p:nvSpPr>
        <p:spPr>
          <a:xfrm>
            <a:off x="428596" y="5214950"/>
            <a:ext cx="4385303" cy="369332"/>
          </a:xfrm>
          <a:prstGeom prst="rect">
            <a:avLst/>
          </a:prstGeom>
          <a:noFill/>
        </p:spPr>
        <p:txBody>
          <a:bodyPr wrap="none" rtlCol="0">
            <a:spAutoFit/>
          </a:bodyPr>
          <a:lstStyle/>
          <a:p>
            <a:r>
              <a:rPr lang="en-GB" sz="1200" dirty="0" smtClean="0"/>
              <a:t>An increase of poisonous weever fish is happening on our beaches</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0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0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a:xfrm>
            <a:off x="-36512" y="1423317"/>
            <a:ext cx="8229600" cy="4525963"/>
          </a:xfrm>
        </p:spPr>
        <p:txBody>
          <a:bodyPr/>
          <a:lstStyle/>
          <a:p>
            <a:r>
              <a:rPr lang="en-GB" dirty="0" smtClean="0"/>
              <a:t>The following are examples of different techniques used to catch the readers attention:</a:t>
            </a:r>
            <a:endParaRPr lang="en-GB" dirty="0"/>
          </a:p>
        </p:txBody>
      </p:sp>
      <p:sp>
        <p:nvSpPr>
          <p:cNvPr id="10" name="TextBox 9"/>
          <p:cNvSpPr txBox="1"/>
          <p:nvPr/>
        </p:nvSpPr>
        <p:spPr>
          <a:xfrm>
            <a:off x="285720" y="5929330"/>
            <a:ext cx="8119530" cy="584775"/>
          </a:xfrm>
          <a:prstGeom prst="rect">
            <a:avLst/>
          </a:prstGeom>
          <a:noFill/>
        </p:spPr>
        <p:txBody>
          <a:bodyPr wrap="none" rtlCol="0">
            <a:spAutoFit/>
          </a:bodyPr>
          <a:lstStyle/>
          <a:p>
            <a:r>
              <a:rPr lang="en-GB" sz="3200" dirty="0" smtClean="0">
                <a:solidFill>
                  <a:schemeClr val="accent2">
                    <a:lumMod val="60000"/>
                    <a:lumOff val="40000"/>
                  </a:schemeClr>
                </a:solidFill>
                <a:latin typeface="Comic Sans MS" pitchFamily="66" charset="0"/>
              </a:rPr>
              <a:t>These are all examples of </a:t>
            </a:r>
            <a:r>
              <a:rPr lang="en-GB" sz="3200" b="1" dirty="0" smtClean="0">
                <a:solidFill>
                  <a:schemeClr val="accent2">
                    <a:lumMod val="60000"/>
                    <a:lumOff val="40000"/>
                  </a:schemeClr>
                </a:solidFill>
                <a:latin typeface="Comic Sans MS" pitchFamily="66" charset="0"/>
              </a:rPr>
              <a:t>plays on words</a:t>
            </a:r>
            <a:endParaRPr lang="en-GB" sz="3200" b="1" dirty="0">
              <a:solidFill>
                <a:schemeClr val="accent2">
                  <a:lumMod val="60000"/>
                  <a:lumOff val="40000"/>
                </a:schemeClr>
              </a:solidFill>
              <a:latin typeface="Comic Sans MS" pitchFamily="66" charset="0"/>
            </a:endParaRPr>
          </a:p>
        </p:txBody>
      </p:sp>
      <p:sp>
        <p:nvSpPr>
          <p:cNvPr id="11" name="TextBox 10"/>
          <p:cNvSpPr txBox="1"/>
          <p:nvPr/>
        </p:nvSpPr>
        <p:spPr>
          <a:xfrm>
            <a:off x="4427984" y="2560279"/>
            <a:ext cx="4355359" cy="369332"/>
          </a:xfrm>
          <a:prstGeom prst="rect">
            <a:avLst/>
          </a:prstGeom>
          <a:noFill/>
        </p:spPr>
        <p:txBody>
          <a:bodyPr wrap="square" rtlCol="0">
            <a:spAutoFit/>
          </a:bodyPr>
          <a:lstStyle/>
          <a:p>
            <a:r>
              <a:rPr lang="en-GB" dirty="0" smtClean="0">
                <a:latin typeface="Castellar" pitchFamily="18" charset="0"/>
              </a:rPr>
              <a:t>Till Deaf do us part</a:t>
            </a:r>
            <a:endParaRPr lang="en-GB" dirty="0">
              <a:latin typeface="Castellar" pitchFamily="18" charset="0"/>
            </a:endParaRPr>
          </a:p>
        </p:txBody>
      </p:sp>
      <p:sp>
        <p:nvSpPr>
          <p:cNvPr id="12" name="TextBox 11"/>
          <p:cNvSpPr txBox="1"/>
          <p:nvPr/>
        </p:nvSpPr>
        <p:spPr>
          <a:xfrm>
            <a:off x="5186941" y="2879378"/>
            <a:ext cx="2837443" cy="461665"/>
          </a:xfrm>
          <a:prstGeom prst="rect">
            <a:avLst/>
          </a:prstGeom>
          <a:noFill/>
        </p:spPr>
        <p:txBody>
          <a:bodyPr wrap="none" rtlCol="0">
            <a:spAutoFit/>
          </a:bodyPr>
          <a:lstStyle/>
          <a:p>
            <a:r>
              <a:rPr lang="en-GB" sz="1200" dirty="0" smtClean="0"/>
              <a:t>A man deliberately shouts in his wife’s ear </a:t>
            </a:r>
            <a:br>
              <a:rPr lang="en-GB" sz="1200" dirty="0" smtClean="0"/>
            </a:br>
            <a:r>
              <a:rPr lang="en-GB" sz="1200" dirty="0" smtClean="0"/>
              <a:t>and damages her hearing.</a:t>
            </a:r>
          </a:p>
        </p:txBody>
      </p:sp>
      <p:sp>
        <p:nvSpPr>
          <p:cNvPr id="13" name="TextBox 12"/>
          <p:cNvSpPr txBox="1"/>
          <p:nvPr/>
        </p:nvSpPr>
        <p:spPr>
          <a:xfrm>
            <a:off x="761321" y="3432247"/>
            <a:ext cx="6372257" cy="707886"/>
          </a:xfrm>
          <a:prstGeom prst="rect">
            <a:avLst/>
          </a:prstGeom>
          <a:noFill/>
        </p:spPr>
        <p:txBody>
          <a:bodyPr wrap="none" rtlCol="0">
            <a:spAutoFit/>
          </a:bodyPr>
          <a:lstStyle/>
          <a:p>
            <a:r>
              <a:rPr lang="en-GB" sz="4000" dirty="0" smtClean="0">
                <a:latin typeface="Lucida Console" pitchFamily="49" charset="0"/>
              </a:rPr>
              <a:t>Love at first flight</a:t>
            </a:r>
            <a:endParaRPr lang="en-GB" sz="4000" dirty="0">
              <a:latin typeface="Lucida Console" pitchFamily="49" charset="0"/>
            </a:endParaRPr>
          </a:p>
        </p:txBody>
      </p:sp>
      <p:sp>
        <p:nvSpPr>
          <p:cNvPr id="14" name="TextBox 13"/>
          <p:cNvSpPr txBox="1"/>
          <p:nvPr/>
        </p:nvSpPr>
        <p:spPr>
          <a:xfrm>
            <a:off x="2267744" y="4001633"/>
            <a:ext cx="1894173" cy="276999"/>
          </a:xfrm>
          <a:prstGeom prst="rect">
            <a:avLst/>
          </a:prstGeom>
          <a:noFill/>
        </p:spPr>
        <p:txBody>
          <a:bodyPr wrap="none" rtlCol="0">
            <a:spAutoFit/>
          </a:bodyPr>
          <a:lstStyle/>
          <a:p>
            <a:r>
              <a:rPr lang="en-GB" sz="1200" dirty="0" smtClean="0"/>
              <a:t>Describing an RAF romance</a:t>
            </a:r>
            <a:endParaRPr lang="en-GB"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0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C:\Documents and Settings\svc-kxc\Local Settings\Temporary Internet Files\Content.IE5\X2YYJ51S\MCj03705460000[1].wmf"/>
          <p:cNvPicPr>
            <a:picLocks noChangeAspect="1" noChangeArrowheads="1"/>
          </p:cNvPicPr>
          <p:nvPr/>
        </p:nvPicPr>
        <p:blipFill>
          <a:blip r:embed="rId2"/>
          <a:srcRect/>
          <a:stretch>
            <a:fillRect/>
          </a:stretch>
        </p:blipFill>
        <p:spPr bwMode="auto">
          <a:xfrm>
            <a:off x="7051845" y="4173628"/>
            <a:ext cx="2188670" cy="1674961"/>
          </a:xfrm>
          <a:prstGeom prst="rect">
            <a:avLst/>
          </a:prstGeom>
          <a:noFill/>
        </p:spPr>
      </p:pic>
      <p:sp>
        <p:nvSpPr>
          <p:cNvPr id="2" name="Title 1"/>
          <p:cNvSpPr>
            <a:spLocks noGrp="1"/>
          </p:cNvSpPr>
          <p:nvPr>
            <p:ph type="title"/>
          </p:nvPr>
        </p:nvSpPr>
        <p:spPr/>
        <p:txBody>
          <a:bodyPr/>
          <a:lstStyle/>
          <a:p>
            <a:r>
              <a:rPr lang="en-GB" dirty="0" smtClean="0"/>
              <a:t>Journalese Shorthand</a:t>
            </a:r>
            <a:endParaRPr lang="en-GB" dirty="0"/>
          </a:p>
        </p:txBody>
      </p:sp>
      <p:sp>
        <p:nvSpPr>
          <p:cNvPr id="3" name="Content Placeholder 2"/>
          <p:cNvSpPr>
            <a:spLocks noGrp="1"/>
          </p:cNvSpPr>
          <p:nvPr>
            <p:ph idx="1"/>
          </p:nvPr>
        </p:nvSpPr>
        <p:spPr>
          <a:xfrm>
            <a:off x="385762" y="1539695"/>
            <a:ext cx="8229600" cy="4625609"/>
          </a:xfrm>
        </p:spPr>
        <p:txBody>
          <a:bodyPr>
            <a:normAutofit/>
          </a:bodyPr>
          <a:lstStyle/>
          <a:p>
            <a:r>
              <a:rPr lang="en-GB" sz="2000" dirty="0" smtClean="0"/>
              <a:t>Headlines can take up a great deal of space, so journalists have developed their </a:t>
            </a:r>
            <a:r>
              <a:rPr lang="en-GB" sz="2000" b="1" dirty="0" smtClean="0"/>
              <a:t>own shorthand vocabulary </a:t>
            </a:r>
            <a:r>
              <a:rPr lang="en-GB" sz="2000" dirty="0" smtClean="0"/>
              <a:t>to produce dramatic, punchy headlines. Some of this vocabulary is rarely used anywhere else and can involve unusual use of nouns, verbs, and adjectives. </a:t>
            </a:r>
            <a:endParaRPr lang="en-GB" sz="2000" dirty="0"/>
          </a:p>
        </p:txBody>
      </p:sp>
      <p:sp>
        <p:nvSpPr>
          <p:cNvPr id="4" name="TextBox 3"/>
          <p:cNvSpPr txBox="1"/>
          <p:nvPr/>
        </p:nvSpPr>
        <p:spPr>
          <a:xfrm>
            <a:off x="251520" y="2887682"/>
            <a:ext cx="3786214" cy="3970318"/>
          </a:xfrm>
          <a:prstGeom prst="rect">
            <a:avLst/>
          </a:prstGeom>
          <a:noFill/>
        </p:spPr>
        <p:txBody>
          <a:bodyPr wrap="square" rtlCol="0">
            <a:spAutoFit/>
          </a:bodyPr>
          <a:lstStyle/>
          <a:p>
            <a:r>
              <a:rPr lang="en-GB" b="1" dirty="0" smtClean="0">
                <a:solidFill>
                  <a:schemeClr val="accent5">
                    <a:lumMod val="75000"/>
                  </a:schemeClr>
                </a:solidFill>
                <a:latin typeface="Goudy Stout" pitchFamily="18" charset="0"/>
              </a:rPr>
              <a:t>NOUNS</a:t>
            </a:r>
          </a:p>
          <a:p>
            <a:r>
              <a:rPr lang="en-GB" dirty="0" smtClean="0">
                <a:solidFill>
                  <a:schemeClr val="accent5">
                    <a:lumMod val="75000"/>
                  </a:schemeClr>
                </a:solidFill>
              </a:rPr>
              <a:t>Police face racism </a:t>
            </a:r>
            <a:r>
              <a:rPr lang="en-GB" b="1" dirty="0" smtClean="0">
                <a:solidFill>
                  <a:schemeClr val="accent5">
                    <a:lumMod val="75000"/>
                  </a:schemeClr>
                </a:solidFill>
              </a:rPr>
              <a:t>probe</a:t>
            </a:r>
          </a:p>
          <a:p>
            <a:endParaRPr lang="en-GB" dirty="0">
              <a:solidFill>
                <a:schemeClr val="accent5">
                  <a:lumMod val="75000"/>
                </a:schemeClr>
              </a:solidFill>
            </a:endParaRPr>
          </a:p>
          <a:p>
            <a:r>
              <a:rPr lang="en-GB" dirty="0" smtClean="0">
                <a:solidFill>
                  <a:schemeClr val="accent5">
                    <a:lumMod val="75000"/>
                  </a:schemeClr>
                </a:solidFill>
              </a:rPr>
              <a:t>Rover to</a:t>
            </a:r>
            <a:r>
              <a:rPr lang="en-GB" b="1" dirty="0" smtClean="0">
                <a:solidFill>
                  <a:schemeClr val="accent5">
                    <a:lumMod val="75000"/>
                  </a:schemeClr>
                </a:solidFill>
              </a:rPr>
              <a:t> axe </a:t>
            </a:r>
            <a:r>
              <a:rPr lang="en-GB" dirty="0" smtClean="0">
                <a:solidFill>
                  <a:schemeClr val="accent5">
                    <a:lumMod val="75000"/>
                  </a:schemeClr>
                </a:solidFill>
              </a:rPr>
              <a:t>development plan</a:t>
            </a:r>
          </a:p>
          <a:p>
            <a:endParaRPr lang="en-GB" dirty="0">
              <a:solidFill>
                <a:schemeClr val="accent5">
                  <a:lumMod val="75000"/>
                </a:schemeClr>
              </a:solidFill>
            </a:endParaRPr>
          </a:p>
          <a:p>
            <a:r>
              <a:rPr lang="en-GB" dirty="0" smtClean="0">
                <a:solidFill>
                  <a:schemeClr val="accent5">
                    <a:lumMod val="75000"/>
                  </a:schemeClr>
                </a:solidFill>
              </a:rPr>
              <a:t>Murdoch in new </a:t>
            </a:r>
            <a:r>
              <a:rPr lang="en-GB" b="1" dirty="0" smtClean="0">
                <a:solidFill>
                  <a:schemeClr val="accent5">
                    <a:lumMod val="75000"/>
                  </a:schemeClr>
                </a:solidFill>
              </a:rPr>
              <a:t>bid</a:t>
            </a:r>
          </a:p>
          <a:p>
            <a:endParaRPr lang="en-GB" dirty="0">
              <a:solidFill>
                <a:schemeClr val="accent5">
                  <a:lumMod val="75000"/>
                </a:schemeClr>
              </a:solidFill>
            </a:endParaRPr>
          </a:p>
          <a:p>
            <a:r>
              <a:rPr lang="en-GB" dirty="0" smtClean="0">
                <a:solidFill>
                  <a:schemeClr val="accent5">
                    <a:lumMod val="75000"/>
                  </a:schemeClr>
                </a:solidFill>
              </a:rPr>
              <a:t>By-pass </a:t>
            </a:r>
            <a:r>
              <a:rPr lang="en-GB" b="1" dirty="0" smtClean="0">
                <a:solidFill>
                  <a:schemeClr val="accent5">
                    <a:lumMod val="75000"/>
                  </a:schemeClr>
                </a:solidFill>
              </a:rPr>
              <a:t>fury</a:t>
            </a:r>
          </a:p>
          <a:p>
            <a:endParaRPr lang="en-GB" dirty="0">
              <a:solidFill>
                <a:schemeClr val="accent5">
                  <a:lumMod val="75000"/>
                </a:schemeClr>
              </a:solidFill>
            </a:endParaRPr>
          </a:p>
          <a:p>
            <a:r>
              <a:rPr lang="en-GB" b="1" dirty="0" smtClean="0">
                <a:solidFill>
                  <a:schemeClr val="accent5">
                    <a:lumMod val="75000"/>
                  </a:schemeClr>
                </a:solidFill>
              </a:rPr>
              <a:t>Tot</a:t>
            </a:r>
            <a:r>
              <a:rPr lang="en-GB" dirty="0" smtClean="0">
                <a:solidFill>
                  <a:schemeClr val="accent5">
                    <a:lumMod val="75000"/>
                  </a:schemeClr>
                </a:solidFill>
              </a:rPr>
              <a:t> stops in traffic</a:t>
            </a:r>
          </a:p>
          <a:p>
            <a:endParaRPr lang="en-GB" dirty="0">
              <a:solidFill>
                <a:schemeClr val="accent5">
                  <a:lumMod val="75000"/>
                </a:schemeClr>
              </a:solidFill>
            </a:endParaRPr>
          </a:p>
          <a:p>
            <a:r>
              <a:rPr lang="en-GB" dirty="0" smtClean="0">
                <a:solidFill>
                  <a:schemeClr val="accent5">
                    <a:lumMod val="75000"/>
                  </a:schemeClr>
                </a:solidFill>
              </a:rPr>
              <a:t>Police in drugs </a:t>
            </a:r>
            <a:r>
              <a:rPr lang="en-GB" b="1" dirty="0" smtClean="0">
                <a:solidFill>
                  <a:schemeClr val="accent5">
                    <a:lumMod val="75000"/>
                  </a:schemeClr>
                </a:solidFill>
              </a:rPr>
              <a:t>swoop</a:t>
            </a:r>
          </a:p>
          <a:p>
            <a:endParaRPr lang="en-GB" dirty="0">
              <a:solidFill>
                <a:schemeClr val="accent5">
                  <a:lumMod val="75000"/>
                </a:schemeClr>
              </a:solidFill>
            </a:endParaRPr>
          </a:p>
          <a:p>
            <a:r>
              <a:rPr lang="en-GB" dirty="0" smtClean="0">
                <a:solidFill>
                  <a:schemeClr val="accent5">
                    <a:lumMod val="75000"/>
                  </a:schemeClr>
                </a:solidFill>
              </a:rPr>
              <a:t>New beef </a:t>
            </a:r>
            <a:r>
              <a:rPr lang="en-GB" b="1" dirty="0" smtClean="0">
                <a:solidFill>
                  <a:schemeClr val="accent5">
                    <a:lumMod val="75000"/>
                  </a:schemeClr>
                </a:solidFill>
              </a:rPr>
              <a:t>scare</a:t>
            </a:r>
            <a:endParaRPr lang="en-GB" b="1" dirty="0">
              <a:solidFill>
                <a:schemeClr val="accent5">
                  <a:lumMod val="75000"/>
                </a:schemeClr>
              </a:solidFill>
            </a:endParaRPr>
          </a:p>
        </p:txBody>
      </p:sp>
      <p:sp>
        <p:nvSpPr>
          <p:cNvPr id="5" name="TextBox 4"/>
          <p:cNvSpPr txBox="1"/>
          <p:nvPr/>
        </p:nvSpPr>
        <p:spPr>
          <a:xfrm>
            <a:off x="4860032" y="3262271"/>
            <a:ext cx="3286148" cy="2862322"/>
          </a:xfrm>
          <a:prstGeom prst="rect">
            <a:avLst/>
          </a:prstGeom>
          <a:noFill/>
        </p:spPr>
        <p:txBody>
          <a:bodyPr wrap="square" rtlCol="0">
            <a:spAutoFit/>
          </a:bodyPr>
          <a:lstStyle/>
          <a:p>
            <a:r>
              <a:rPr lang="en-GB" b="1" dirty="0" smtClean="0">
                <a:solidFill>
                  <a:schemeClr val="accent6">
                    <a:lumMod val="75000"/>
                  </a:schemeClr>
                </a:solidFill>
                <a:latin typeface="Goudy Stout" pitchFamily="18" charset="0"/>
              </a:rPr>
              <a:t>VERBS</a:t>
            </a:r>
          </a:p>
          <a:p>
            <a:r>
              <a:rPr lang="en-GB" dirty="0" smtClean="0">
                <a:solidFill>
                  <a:schemeClr val="accent6">
                    <a:lumMod val="75000"/>
                  </a:schemeClr>
                </a:solidFill>
              </a:rPr>
              <a:t>Tories </a:t>
            </a:r>
            <a:r>
              <a:rPr lang="en-GB" b="1" dirty="0" smtClean="0">
                <a:solidFill>
                  <a:schemeClr val="accent6">
                    <a:lumMod val="75000"/>
                  </a:schemeClr>
                </a:solidFill>
              </a:rPr>
              <a:t>split</a:t>
            </a:r>
            <a:r>
              <a:rPr lang="en-GB" dirty="0" smtClean="0">
                <a:solidFill>
                  <a:schemeClr val="accent6">
                    <a:lumMod val="75000"/>
                  </a:schemeClr>
                </a:solidFill>
              </a:rPr>
              <a:t> on Europe</a:t>
            </a:r>
          </a:p>
          <a:p>
            <a:endParaRPr lang="en-GB" dirty="0">
              <a:solidFill>
                <a:schemeClr val="accent6">
                  <a:lumMod val="75000"/>
                </a:schemeClr>
              </a:solidFill>
            </a:endParaRPr>
          </a:p>
          <a:p>
            <a:r>
              <a:rPr lang="en-GB" dirty="0" smtClean="0">
                <a:solidFill>
                  <a:schemeClr val="accent6">
                    <a:lumMod val="75000"/>
                  </a:schemeClr>
                </a:solidFill>
              </a:rPr>
              <a:t>Brand </a:t>
            </a:r>
            <a:r>
              <a:rPr lang="en-GB" b="1" dirty="0" smtClean="0">
                <a:solidFill>
                  <a:schemeClr val="accent6">
                    <a:lumMod val="75000"/>
                  </a:schemeClr>
                </a:solidFill>
              </a:rPr>
              <a:t>quits</a:t>
            </a:r>
            <a:r>
              <a:rPr lang="en-GB" dirty="0" smtClean="0">
                <a:solidFill>
                  <a:schemeClr val="accent6">
                    <a:lumMod val="75000"/>
                  </a:schemeClr>
                </a:solidFill>
              </a:rPr>
              <a:t> BBC</a:t>
            </a:r>
          </a:p>
          <a:p>
            <a:endParaRPr lang="en-GB" dirty="0">
              <a:solidFill>
                <a:schemeClr val="accent6">
                  <a:lumMod val="75000"/>
                </a:schemeClr>
              </a:solidFill>
            </a:endParaRPr>
          </a:p>
          <a:p>
            <a:r>
              <a:rPr lang="en-GB" dirty="0" smtClean="0">
                <a:solidFill>
                  <a:schemeClr val="accent6">
                    <a:lumMod val="75000"/>
                  </a:schemeClr>
                </a:solidFill>
              </a:rPr>
              <a:t>UK </a:t>
            </a:r>
            <a:r>
              <a:rPr lang="en-GB" b="1" dirty="0" smtClean="0">
                <a:solidFill>
                  <a:schemeClr val="accent6">
                    <a:lumMod val="75000"/>
                  </a:schemeClr>
                </a:solidFill>
              </a:rPr>
              <a:t>hit</a:t>
            </a:r>
            <a:r>
              <a:rPr lang="en-GB" dirty="0" smtClean="0">
                <a:solidFill>
                  <a:schemeClr val="accent6">
                    <a:lumMod val="75000"/>
                  </a:schemeClr>
                </a:solidFill>
              </a:rPr>
              <a:t> by recession</a:t>
            </a:r>
          </a:p>
          <a:p>
            <a:endParaRPr lang="en-GB" dirty="0">
              <a:solidFill>
                <a:schemeClr val="accent6">
                  <a:lumMod val="75000"/>
                </a:schemeClr>
              </a:solidFill>
            </a:endParaRPr>
          </a:p>
          <a:p>
            <a:r>
              <a:rPr lang="en-GB" dirty="0" smtClean="0">
                <a:solidFill>
                  <a:schemeClr val="accent6">
                    <a:lumMod val="75000"/>
                  </a:schemeClr>
                </a:solidFill>
              </a:rPr>
              <a:t>Brown </a:t>
            </a:r>
            <a:r>
              <a:rPr lang="en-GB" b="1" dirty="0" smtClean="0">
                <a:solidFill>
                  <a:schemeClr val="accent6">
                    <a:lumMod val="75000"/>
                  </a:schemeClr>
                </a:solidFill>
              </a:rPr>
              <a:t>slams</a:t>
            </a:r>
            <a:r>
              <a:rPr lang="en-GB" dirty="0" smtClean="0">
                <a:solidFill>
                  <a:schemeClr val="accent6">
                    <a:lumMod val="75000"/>
                  </a:schemeClr>
                </a:solidFill>
              </a:rPr>
              <a:t> motorists</a:t>
            </a:r>
          </a:p>
          <a:p>
            <a:endParaRPr lang="en-GB" dirty="0">
              <a:solidFill>
                <a:schemeClr val="accent6">
                  <a:lumMod val="75000"/>
                </a:schemeClr>
              </a:solidFill>
            </a:endParaRPr>
          </a:p>
          <a:p>
            <a:r>
              <a:rPr lang="en-GB" dirty="0" smtClean="0">
                <a:solidFill>
                  <a:schemeClr val="accent6">
                    <a:lumMod val="75000"/>
                  </a:schemeClr>
                </a:solidFill>
              </a:rPr>
              <a:t>Temperatures </a:t>
            </a:r>
            <a:r>
              <a:rPr lang="en-GB" b="1" dirty="0" smtClean="0">
                <a:solidFill>
                  <a:schemeClr val="accent6">
                    <a:lumMod val="75000"/>
                  </a:schemeClr>
                </a:solidFill>
              </a:rPr>
              <a:t>set</a:t>
            </a:r>
            <a:r>
              <a:rPr lang="en-GB" dirty="0" smtClean="0">
                <a:solidFill>
                  <a:schemeClr val="accent6">
                    <a:lumMod val="75000"/>
                  </a:schemeClr>
                </a:solidFill>
              </a:rPr>
              <a:t> to rise</a:t>
            </a:r>
            <a:endParaRPr lang="en-GB" dirty="0">
              <a:solidFill>
                <a:schemeClr val="accent6">
                  <a:lumMod val="75000"/>
                </a:schemeClr>
              </a:solidFill>
            </a:endParaRPr>
          </a:p>
        </p:txBody>
      </p:sp>
      <p:pic>
        <p:nvPicPr>
          <p:cNvPr id="20482" name="Picture 2" descr="C:\Documents and Settings\svc-kxc\Local Settings\Temporary Internet Files\Content.IE5\FXW4IMFN\MCj03397400000[1].wmf"/>
          <p:cNvPicPr>
            <a:picLocks noChangeAspect="1" noChangeArrowheads="1"/>
          </p:cNvPicPr>
          <p:nvPr/>
        </p:nvPicPr>
        <p:blipFill>
          <a:blip r:embed="rId3"/>
          <a:srcRect/>
          <a:stretch>
            <a:fillRect/>
          </a:stretch>
        </p:blipFill>
        <p:spPr bwMode="auto">
          <a:xfrm>
            <a:off x="2339752" y="4437112"/>
            <a:ext cx="1785950" cy="14114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your own examples…</a:t>
            </a:r>
            <a:endParaRPr lang="en-GB" dirty="0"/>
          </a:p>
        </p:txBody>
      </p:sp>
      <p:sp>
        <p:nvSpPr>
          <p:cNvPr id="3" name="Content Placeholder 2"/>
          <p:cNvSpPr>
            <a:spLocks noGrp="1"/>
          </p:cNvSpPr>
          <p:nvPr>
            <p:ph idx="1"/>
          </p:nvPr>
        </p:nvSpPr>
        <p:spPr>
          <a:xfrm>
            <a:off x="457200" y="1351309"/>
            <a:ext cx="8229600" cy="4525963"/>
          </a:xfrm>
        </p:spPr>
        <p:txBody>
          <a:bodyPr>
            <a:normAutofit/>
          </a:bodyPr>
          <a:lstStyle/>
          <a:p>
            <a:r>
              <a:rPr lang="en-GB" sz="2400" dirty="0" smtClean="0"/>
              <a:t>Using spare magazines/newspapers, and in groups, find some examples of word-play in headlines. Copy the headlines down into your notes, so you can share with the class. </a:t>
            </a:r>
            <a:endParaRPr lang="en-GB" sz="2400" dirty="0"/>
          </a:p>
        </p:txBody>
      </p:sp>
      <p:pic>
        <p:nvPicPr>
          <p:cNvPr id="2052" name="Picture 4" descr="http://www.charlottechurch.net/images2006/magazines/Mizz21Sep-4Oct06_cov.jpg"/>
          <p:cNvPicPr>
            <a:picLocks noChangeAspect="1" noChangeArrowheads="1"/>
          </p:cNvPicPr>
          <p:nvPr/>
        </p:nvPicPr>
        <p:blipFill>
          <a:blip r:embed="rId2"/>
          <a:srcRect/>
          <a:stretch>
            <a:fillRect/>
          </a:stretch>
        </p:blipFill>
        <p:spPr bwMode="auto">
          <a:xfrm>
            <a:off x="-36512" y="2866420"/>
            <a:ext cx="3008302" cy="4234988"/>
          </a:xfrm>
          <a:prstGeom prst="rect">
            <a:avLst/>
          </a:prstGeom>
          <a:noFill/>
        </p:spPr>
      </p:pic>
      <p:pic>
        <p:nvPicPr>
          <p:cNvPr id="2054" name="Picture 6" descr="http://www.samburman.co.uk/mizz%20mag.jpg"/>
          <p:cNvPicPr>
            <a:picLocks noChangeAspect="1" noChangeArrowheads="1"/>
          </p:cNvPicPr>
          <p:nvPr/>
        </p:nvPicPr>
        <p:blipFill>
          <a:blip r:embed="rId3" cstate="print"/>
          <a:srcRect/>
          <a:stretch>
            <a:fillRect/>
          </a:stretch>
        </p:blipFill>
        <p:spPr bwMode="auto">
          <a:xfrm>
            <a:off x="3071802" y="2839054"/>
            <a:ext cx="3071834" cy="4262354"/>
          </a:xfrm>
          <a:prstGeom prst="rect">
            <a:avLst/>
          </a:prstGeom>
          <a:noFill/>
        </p:spPr>
      </p:pic>
      <p:pic>
        <p:nvPicPr>
          <p:cNvPr id="2056" name="Picture 8" descr="http://i179.photobucket.com/albums/w316/pineapplefashion/PDT/mizz_th.gif"/>
          <p:cNvPicPr>
            <a:picLocks noChangeAspect="1" noChangeArrowheads="1"/>
          </p:cNvPicPr>
          <p:nvPr/>
        </p:nvPicPr>
        <p:blipFill>
          <a:blip r:embed="rId4"/>
          <a:srcRect/>
          <a:stretch>
            <a:fillRect/>
          </a:stretch>
        </p:blipFill>
        <p:spPr bwMode="auto">
          <a:xfrm>
            <a:off x="6143636" y="2900877"/>
            <a:ext cx="2991831" cy="420053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288</TotalTime>
  <Words>526</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Headlines and ‘Journalese’</vt:lpstr>
      <vt:lpstr>Lesson Objectives</vt:lpstr>
      <vt:lpstr>Starter</vt:lpstr>
      <vt:lpstr>Some facts…</vt:lpstr>
      <vt:lpstr>Examples</vt:lpstr>
      <vt:lpstr>Examples</vt:lpstr>
      <vt:lpstr>Examples</vt:lpstr>
      <vt:lpstr>Journalese Shorthand</vt:lpstr>
      <vt:lpstr>Finding your own examples…</vt:lpstr>
      <vt:lpstr>Plenary: Spotting wordplay</vt:lpstr>
    </vt:vector>
  </TitlesOfParts>
  <Company>Swavesey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Headlines and ‘Journalese’</dc:title>
  <dc:creator>Swavesey Village College</dc:creator>
  <cp:lastModifiedBy>krista carson</cp:lastModifiedBy>
  <cp:revision>14</cp:revision>
  <dcterms:created xsi:type="dcterms:W3CDTF">2009-02-04T11:49:01Z</dcterms:created>
  <dcterms:modified xsi:type="dcterms:W3CDTF">2011-05-26T10:40:27Z</dcterms:modified>
</cp:coreProperties>
</file>