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0" r:id="rId4"/>
    <p:sldId id="259" r:id="rId5"/>
    <p:sldId id="266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1A023-3F1C-487B-A317-28979A6AC0C5}" type="datetimeFigureOut">
              <a:rPr lang="en-US" smtClean="0"/>
              <a:pPr/>
              <a:t>5/26/2011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12CF87-F223-4521-91F7-7C8CB510B4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Magazine Media Unit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</a:t>
            </a:r>
            <a:r>
              <a:rPr lang="en-GB" dirty="0" smtClean="0"/>
              <a:t>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At the end of this lesson, we will have an understanding what is included on a ‘contents’ page, and be able to analyse audience based on text and appearance. 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57481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loud Callout 3"/>
          <p:cNvSpPr/>
          <p:nvPr/>
        </p:nvSpPr>
        <p:spPr>
          <a:xfrm>
            <a:off x="3286084" y="0"/>
            <a:ext cx="5857916" cy="2357454"/>
          </a:xfrm>
          <a:prstGeom prst="cloudCallout">
            <a:avLst>
              <a:gd name="adj1" fmla="val 20365"/>
              <a:gd name="adj2" fmla="val 64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Looking at the Contents Page of ‘Bliss’ magazine…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786058"/>
            <a:ext cx="4286280" cy="3857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What would you say are the </a:t>
            </a:r>
            <a:r>
              <a:rPr lang="en-GB" sz="4000" b="1" dirty="0" smtClean="0"/>
              <a:t>main interests</a:t>
            </a:r>
            <a:r>
              <a:rPr lang="en-GB" sz="4000" dirty="0" smtClean="0"/>
              <a:t> of teenage girls?  </a:t>
            </a:r>
            <a:r>
              <a:rPr lang="en-GB" sz="4000" b="1" dirty="0" smtClean="0"/>
              <a:t>How</a:t>
            </a:r>
            <a:r>
              <a:rPr lang="en-GB" sz="4000" dirty="0" smtClean="0"/>
              <a:t> can you tell?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0"/>
            <a:ext cx="7772400" cy="92869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u="sng" dirty="0">
                <a:latin typeface="+mn-lt"/>
              </a:rPr>
              <a:t/>
            </a:r>
            <a:br>
              <a:rPr lang="en-GB" sz="3200" u="sng" dirty="0">
                <a:latin typeface="+mn-lt"/>
              </a:rPr>
            </a:br>
            <a:r>
              <a:rPr lang="en-GB" sz="3200" u="sng" dirty="0" smtClean="0">
                <a:latin typeface="+mn-lt"/>
              </a:rPr>
              <a:t>Contents Pages</a:t>
            </a:r>
            <a:endParaRPr lang="en-GB" sz="3600" b="1" u="sng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000108"/>
            <a:ext cx="3786214" cy="56436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 </a:t>
            </a:r>
            <a:r>
              <a:rPr lang="en-GB" sz="2400" dirty="0" smtClean="0">
                <a:solidFill>
                  <a:schemeClr val="bg1"/>
                </a:solidFill>
              </a:rPr>
              <a:t>How is the reader’s attention drawn to special features? 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Do you notice anything unusual about the way language is used?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Using the ‘Uses and Gratifications’ theory from last lesson, what do you think teenage girls get out of reading these kinds of magazines?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57481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Cut out </a:t>
            </a:r>
            <a:r>
              <a:rPr lang="en-GB" dirty="0"/>
              <a:t>a table of contents from any magazine. </a:t>
            </a:r>
            <a:endParaRPr lang="en-GB" dirty="0" smtClean="0"/>
          </a:p>
          <a:p>
            <a:r>
              <a:rPr lang="en-GB" dirty="0" smtClean="0"/>
              <a:t>Glue the page onto a sheet of A3, and annotate/label key features employed by the magazine.</a:t>
            </a:r>
          </a:p>
          <a:p>
            <a:r>
              <a:rPr lang="en-GB" dirty="0" smtClean="0"/>
              <a:t>Write a paragraphed response to the following question: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How does the table of contents effectively target the needs and desires of </a:t>
            </a:r>
            <a:r>
              <a:rPr lang="en-GB" b="1" smtClean="0">
                <a:solidFill>
                  <a:schemeClr val="accent6">
                    <a:lumMod val="50000"/>
                  </a:schemeClr>
                </a:solidFill>
              </a:rPr>
              <a:t>the magazine’s target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audience?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class, we should compile a list of standard features here: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a Contents Page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268760"/>
            <a:ext cx="857256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You have been asked to create a </a:t>
            </a:r>
            <a:r>
              <a:rPr lang="en-GB" sz="2400" b="1" dirty="0" smtClean="0"/>
              <a:t>draft edition of the Contents Page</a:t>
            </a:r>
            <a:r>
              <a:rPr lang="en-GB" sz="2400" dirty="0" smtClean="0"/>
              <a:t> for a new magazine aimed at your </a:t>
            </a:r>
            <a:r>
              <a:rPr lang="en-GB" sz="2400" b="1" dirty="0" smtClean="0"/>
              <a:t>age group</a:t>
            </a:r>
            <a:r>
              <a:rPr lang="en-GB" sz="2400" dirty="0" smtClean="0"/>
              <a:t>.  </a:t>
            </a:r>
          </a:p>
          <a:p>
            <a:endParaRPr lang="en-GB" dirty="0" smtClean="0"/>
          </a:p>
          <a:p>
            <a:r>
              <a:rPr lang="en-GB" sz="2200" dirty="0" smtClean="0"/>
              <a:t>Choose from either</a:t>
            </a:r>
          </a:p>
          <a:p>
            <a:r>
              <a:rPr lang="en-GB" sz="2100" i="1" dirty="0" smtClean="0"/>
              <a:t>1. a sports focus  magazine</a:t>
            </a:r>
          </a:p>
          <a:p>
            <a:r>
              <a:rPr lang="en-GB" sz="2100" i="1" dirty="0" smtClean="0"/>
              <a:t>2. a music magazine or</a:t>
            </a:r>
          </a:p>
          <a:p>
            <a:r>
              <a:rPr lang="en-GB" sz="2100" i="1" dirty="0" smtClean="0"/>
              <a:t>3. a fashion magazine. </a:t>
            </a:r>
          </a:p>
          <a:p>
            <a:endParaRPr lang="en-GB" sz="2100" i="1" dirty="0" smtClean="0"/>
          </a:p>
          <a:p>
            <a:r>
              <a:rPr lang="en-GB" sz="2800" dirty="0"/>
              <a:t>Decide on whether you want to aim it at boys, girls or both and think about </a:t>
            </a:r>
            <a:r>
              <a:rPr lang="en-GB" sz="2800" b="1" dirty="0"/>
              <a:t>how you are going to attract your target audience </a:t>
            </a:r>
            <a:r>
              <a:rPr lang="en-GB" sz="2800" dirty="0"/>
              <a:t>with articles and features that reflect their needs and desires. </a:t>
            </a:r>
          </a:p>
          <a:p>
            <a:endParaRPr lang="en-GB" sz="2000" b="1" i="1" dirty="0"/>
          </a:p>
          <a:p>
            <a:endParaRPr lang="en-GB" sz="21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Reflection: Defend the choices you made. How is your content page directed at </a:t>
            </a:r>
            <a:r>
              <a:rPr lang="en-GB" sz="4000" dirty="0" smtClean="0"/>
              <a:t>your </a:t>
            </a:r>
            <a:r>
              <a:rPr lang="en-GB" sz="4000" dirty="0"/>
              <a:t>target audience? Give 4-5 different </a:t>
            </a:r>
            <a:r>
              <a:rPr lang="en-GB" sz="4000" dirty="0" smtClean="0"/>
              <a:t>reasons to support your choices.</a:t>
            </a:r>
            <a:endParaRPr lang="en-US" sz="4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0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287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Magazine Media Unit</vt:lpstr>
      <vt:lpstr>Lesson Objective</vt:lpstr>
      <vt:lpstr>PowerPoint Presentation</vt:lpstr>
      <vt:lpstr> Contents Pages</vt:lpstr>
      <vt:lpstr>Task</vt:lpstr>
      <vt:lpstr>Features of a Contents Page</vt:lpstr>
      <vt:lpstr>Activity</vt:lpstr>
      <vt:lpstr>Plenary</vt:lpstr>
    </vt:vector>
  </TitlesOfParts>
  <Company>Swavesey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svc-lad</dc:creator>
  <cp:lastModifiedBy>krista carson</cp:lastModifiedBy>
  <cp:revision>29</cp:revision>
  <dcterms:created xsi:type="dcterms:W3CDTF">2008-11-05T17:49:18Z</dcterms:created>
  <dcterms:modified xsi:type="dcterms:W3CDTF">2011-05-26T10:50:00Z</dcterms:modified>
</cp:coreProperties>
</file>