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5B5A6-EA38-40F6-BA5A-86329B132E41}" type="datetimeFigureOut">
              <a:rPr lang="en-GB" smtClean="0"/>
              <a:t>13/09/2011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81212-C0E2-4702-A5F6-1979A848E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5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81587252-6167-4C30-B99A-676CBD388B8D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B6046510-17D5-4B46-B725-A4EB4B5B3D43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F2B65400-8E7E-4EDB-B898-65231D21B7BB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E061BA75-FAF7-49D8-80E0-A35B2A8841E8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F3CCF167-6DA3-46AA-B2A9-13371D8F8380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EEB38D17-778B-4F27-BB16-69155909538D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A7816D8B-C171-4AAA-AE0D-1ADB3C4487B7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DEBE09C2-9487-4325-BC3C-042776D5DC42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571EA19E-5B69-440B-BBF0-8AFB1DC0D24C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6C788CE9-F18A-4B7B-A650-585BD9229BC8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37BD50B6-F5EE-428D-AD28-9A1A9C199BB9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2DD2CAFF-82C4-4EF8-935D-2503EB410ABC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9A18C8FE-FF0D-426D-97DD-274EBCE4AEB3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8982AD93-45F2-4AB0-BE71-B6BA5F172ED5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66CCFB3F-FC82-44E7-98A9-7A56A00A1333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ABA467B3-CE32-41E8-8F5C-C83FC028896C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1C2B1533-7ACF-4CC1-BC21-4FCBB84112D6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433B761B-B91C-42CD-AA13-0E61DEFFF96B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fld id="{408888B4-390D-41CE-B790-B161B18955C9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FD2E-4921-4EBA-A07A-FEC91BE83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F4AA-D634-40EE-8F98-CAA04674C1CB}" type="datetimeFigureOut">
              <a:rPr lang="en-GB" smtClean="0"/>
              <a:pPr/>
              <a:t>13/09/2011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ADD9-BC7D-498A-BDB0-B79242B0E8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Creative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1: Intro to the Course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467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TW" sz="4000" dirty="0" smtClean="0"/>
              <a:t>KEY TERMS:</a:t>
            </a:r>
            <a:br>
              <a:rPr lang="en-GB" altLang="zh-TW" sz="4000" dirty="0" smtClean="0"/>
            </a:br>
            <a:r>
              <a:rPr lang="en-GB" altLang="zh-TW" sz="4000" dirty="0" smtClean="0">
                <a:solidFill>
                  <a:srgbClr val="A60000"/>
                </a:solidFill>
              </a:rPr>
              <a:t>Signifier &amp; Signified</a:t>
            </a:r>
            <a:endParaRPr lang="en-GB" altLang="zh-TW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 eaLnBrk="1" hangingPunct="1"/>
            <a:r>
              <a:rPr kumimoji="0" lang="en-GB" altLang="zh-TW" smtClean="0"/>
              <a:t>THE SIGNIFIER – </a:t>
            </a:r>
            <a:r>
              <a:rPr kumimoji="0" lang="en-GB" altLang="zh-TW" smtClean="0">
                <a:solidFill>
                  <a:srgbClr val="A60000"/>
                </a:solidFill>
              </a:rPr>
              <a:t>The sign</a:t>
            </a:r>
            <a:r>
              <a:rPr kumimoji="0" lang="en-GB" altLang="zh-TW" smtClean="0"/>
              <a:t>: a word, colour or image (i.e. the colour BLUE)</a:t>
            </a:r>
          </a:p>
          <a:p>
            <a:pPr eaLnBrk="1" hangingPunct="1">
              <a:buFontTx/>
              <a:buNone/>
            </a:pPr>
            <a:endParaRPr kumimoji="0" lang="en-GB" altLang="zh-TW" smtClean="0"/>
          </a:p>
          <a:p>
            <a:pPr eaLnBrk="1" hangingPunct="1"/>
            <a:r>
              <a:rPr kumimoji="0" lang="en-GB" altLang="zh-TW" smtClean="0"/>
              <a:t>THE SIGNIFIED – </a:t>
            </a:r>
            <a:r>
              <a:rPr kumimoji="0" lang="en-GB" altLang="zh-TW" smtClean="0">
                <a:solidFill>
                  <a:srgbClr val="A60000"/>
                </a:solidFill>
              </a:rPr>
              <a:t>The concept/ meaning/associations</a:t>
            </a:r>
            <a:r>
              <a:rPr kumimoji="0" lang="en-GB" altLang="zh-TW" smtClean="0"/>
              <a:t> that the sign refers to (i.e. BLUE is often associated with sadness or the sea etc.)</a:t>
            </a:r>
          </a:p>
          <a:p>
            <a:pPr eaLnBrk="1" hangingPunct="1">
              <a:buFontTx/>
              <a:buNone/>
            </a:pPr>
            <a:endParaRPr kumimoji="0" lang="en-GB" altLang="zh-TW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z="4000" smtClean="0"/>
              <a:t>Signifier &amp; Signified: </a:t>
            </a:r>
            <a:r>
              <a:rPr lang="en-GB" altLang="zh-TW" sz="4000" smtClean="0">
                <a:solidFill>
                  <a:srgbClr val="B20000"/>
                </a:solidFill>
              </a:rPr>
              <a:t>Examples</a:t>
            </a:r>
            <a:endParaRPr lang="en-GB" altLang="zh-TW" sz="40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1916113"/>
            <a:ext cx="6553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hlinkClick r:id="" tooltip="Example one."/>
              </a:rPr>
              <a:t> 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Signifier: Red rose with a green stem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Signifies: a </a:t>
            </a:r>
            <a:r>
              <a:rPr lang="en-US" altLang="zh-TW" sz="2000" b="1" smtClean="0"/>
              <a:t>symbol</a:t>
            </a:r>
            <a:r>
              <a:rPr lang="en-US" altLang="zh-TW" sz="2000" smtClean="0"/>
              <a:t> of passion and love - this is what the rose represents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/>
              <a:t> </a:t>
            </a:r>
            <a:endParaRPr lang="en-US" altLang="zh-TW" sz="12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Signifier: Brown cross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Signifies: a </a:t>
            </a:r>
            <a:r>
              <a:rPr lang="en-US" altLang="zh-TW" sz="2000" b="1" smtClean="0"/>
              <a:t>symbol</a:t>
            </a:r>
            <a:r>
              <a:rPr lang="en-US" altLang="zh-TW" sz="2000" smtClean="0"/>
              <a:t> of religion, or to be more specific this is a </a:t>
            </a:r>
            <a:r>
              <a:rPr lang="en-US" altLang="zh-TW" sz="2000" b="1" smtClean="0"/>
              <a:t>symbol</a:t>
            </a:r>
            <a:r>
              <a:rPr lang="en-US" altLang="zh-TW" sz="2000" smtClean="0"/>
              <a:t> of Christianity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hlinkClick r:id="" tooltip="Example three."/>
              </a:rPr>
              <a:t> 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Signifier: Heart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Signifies: a </a:t>
            </a:r>
            <a:r>
              <a:rPr lang="en-US" altLang="zh-TW" sz="2000" b="1" smtClean="0"/>
              <a:t>symbol</a:t>
            </a:r>
            <a:r>
              <a:rPr lang="en-US" altLang="zh-TW" sz="2000" smtClean="0"/>
              <a:t> of love and affection</a:t>
            </a:r>
            <a:endParaRPr lang="en-US" sz="2000" smtClean="0"/>
          </a:p>
        </p:txBody>
      </p:sp>
      <p:pic>
        <p:nvPicPr>
          <p:cNvPr id="100356" name="Picture 4" descr="Relig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284538"/>
            <a:ext cx="952500" cy="952500"/>
          </a:xfrm>
          <a:noFill/>
        </p:spPr>
      </p:pic>
      <p:pic>
        <p:nvPicPr>
          <p:cNvPr id="100357" name="Picture 5" descr="100x100R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 descr="100x100Hear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437063"/>
            <a:ext cx="952500" cy="952500"/>
          </a:xfrm>
          <a:noFill/>
        </p:spPr>
      </p:pic>
    </p:spTree>
    <p:extLst>
      <p:ext uri="{BB962C8B-B14F-4D97-AF65-F5344CB8AC3E}">
        <p14:creationId xmlns:p14="http://schemas.microsoft.com/office/powerpoint/2010/main" val="21952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zh-TW" sz="4000" smtClean="0">
                <a:solidFill>
                  <a:srgbClr val="A60000"/>
                </a:solidFill>
              </a:rPr>
              <a:t>TASK:</a:t>
            </a:r>
            <a:r>
              <a:rPr lang="en-GB" altLang="zh-TW" sz="4000" smtClean="0"/>
              <a:t> Green</a:t>
            </a:r>
            <a:br>
              <a:rPr lang="en-GB" altLang="zh-TW" sz="4000" smtClean="0"/>
            </a:br>
            <a:r>
              <a:rPr lang="en-GB" altLang="zh-TW" sz="4000" smtClean="0"/>
              <a:t>What does ‘green’ signify?</a:t>
            </a:r>
          </a:p>
        </p:txBody>
      </p:sp>
      <p:pic>
        <p:nvPicPr>
          <p:cNvPr id="10243" name="Picture 4" descr="gre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09800"/>
            <a:ext cx="2735263" cy="3581400"/>
          </a:xfrm>
          <a:noFill/>
        </p:spPr>
      </p:pic>
      <p:pic>
        <p:nvPicPr>
          <p:cNvPr id="37893" name="Picture 5" descr="jealou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28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>
            <a:off x="4114800" y="3352800"/>
            <a:ext cx="11525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=</a:t>
            </a:r>
          </a:p>
        </p:txBody>
      </p:sp>
      <p:pic>
        <p:nvPicPr>
          <p:cNvPr id="37896" name="Picture 8" descr="apo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1651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recy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1066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4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TASK: </a:t>
            </a:r>
            <a:r>
              <a:rPr lang="en-US" smtClean="0">
                <a:solidFill>
                  <a:srgbClr val="FF0066"/>
                </a:solidFill>
              </a:rPr>
              <a:t>Pink</a:t>
            </a:r>
            <a:endParaRPr lang="en-US" smtClean="0"/>
          </a:p>
        </p:txBody>
      </p:sp>
      <p:pic>
        <p:nvPicPr>
          <p:cNvPr id="11267" name="Picture 4" descr="B00006K5Y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828800"/>
            <a:ext cx="3208338" cy="4572000"/>
          </a:xfrm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914400" y="2362200"/>
            <a:ext cx="3581400" cy="3505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What does the colour </a:t>
            </a:r>
            <a:r>
              <a:rPr lang="en-US" sz="3200">
                <a:solidFill>
                  <a:srgbClr val="FF0066"/>
                </a:solidFill>
              </a:rPr>
              <a:t>‘pink’</a:t>
            </a:r>
            <a:r>
              <a:rPr lang="en-US" sz="3200">
                <a:solidFill>
                  <a:schemeClr val="tx2"/>
                </a:solidFill>
              </a:rPr>
              <a:t> signify when used on this magazine cover? List five signifiers.</a:t>
            </a:r>
            <a:endParaRPr lang="en-US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4509120"/>
            <a:ext cx="1912640" cy="151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2800" smtClean="0">
                <a:solidFill>
                  <a:srgbClr val="A60000"/>
                </a:solidFill>
              </a:rPr>
              <a:t>TASK:</a:t>
            </a:r>
            <a:r>
              <a:rPr lang="en-US" sz="2800" smtClean="0"/>
              <a:t> What do the following signs signify? Make a list of all the meanings and associations you can think of for each signifier:</a:t>
            </a:r>
            <a:endParaRPr lang="en-US" smtClean="0"/>
          </a:p>
        </p:txBody>
      </p:sp>
      <p:pic>
        <p:nvPicPr>
          <p:cNvPr id="78852" name="Picture 4" descr="B00061I2N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4336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hambur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0574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RM__service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stat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16113"/>
            <a:ext cx="1624012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286000" y="23622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7772400" y="48006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/>
              <a:t>E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5257800" y="51054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/>
              <a:t>D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7772400" y="22860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/>
              <a:t>C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275312" y="213285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/>
              <a:t>B</a:t>
            </a:r>
          </a:p>
        </p:txBody>
      </p:sp>
      <p:pic>
        <p:nvPicPr>
          <p:cNvPr id="78870" name="Picture 22" descr="nike-logo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22098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260648"/>
            <a:ext cx="5410944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A: Barbie Doll</a:t>
            </a:r>
          </a:p>
        </p:txBody>
      </p:sp>
      <p:pic>
        <p:nvPicPr>
          <p:cNvPr id="13315" name="Picture 4" descr="B00061I2N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536504" cy="62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B: Hamburger</a:t>
            </a:r>
          </a:p>
        </p:txBody>
      </p:sp>
      <p:pic>
        <p:nvPicPr>
          <p:cNvPr id="14339" name="Picture 4" descr="hambu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78624" cy="493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9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402980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C: The Statue of Liberty</a:t>
            </a:r>
          </a:p>
        </p:txBody>
      </p:sp>
      <p:pic>
        <p:nvPicPr>
          <p:cNvPr id="15363" name="Picture 4" descr="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860032" cy="696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5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D: Bus</a:t>
            </a:r>
          </a:p>
        </p:txBody>
      </p:sp>
      <p:pic>
        <p:nvPicPr>
          <p:cNvPr id="16387" name="Picture 4" descr="RM__service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770984" cy="517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1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E: Nike Swoosh</a:t>
            </a:r>
          </a:p>
        </p:txBody>
      </p:sp>
      <p:pic>
        <p:nvPicPr>
          <p:cNvPr id="17411" name="Picture 12" descr="nike-logo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9" y="-459432"/>
            <a:ext cx="8892480" cy="6712587"/>
          </a:xfrm>
        </p:spPr>
      </p:pic>
    </p:spTree>
    <p:extLst>
      <p:ext uri="{BB962C8B-B14F-4D97-AF65-F5344CB8AC3E}">
        <p14:creationId xmlns:p14="http://schemas.microsoft.com/office/powerpoint/2010/main" val="2390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At the end of this lesson we will have discussed the outline of the course, and completed a quiz to assess your media knowledge.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Signs &amp; Cultural Differences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5791200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How we read a sign depends on our culture:</a:t>
            </a:r>
          </a:p>
        </p:txBody>
      </p:sp>
      <p:pic>
        <p:nvPicPr>
          <p:cNvPr id="113668" name="Picture 4" descr="chfun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29718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5" descr="wu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193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457200" y="3124200"/>
            <a:ext cx="487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sz="2400"/>
              <a:t>EXAMPLE: In Britain, we associate the colour </a:t>
            </a:r>
            <a:r>
              <a:rPr kumimoji="1" lang="en-US" sz="2400" b="1"/>
              <a:t>white</a:t>
            </a:r>
            <a:r>
              <a:rPr kumimoji="1" lang="en-US" sz="2400"/>
              <a:t> with </a:t>
            </a:r>
            <a:r>
              <a:rPr kumimoji="1" lang="en-US" sz="2400" b="1"/>
              <a:t>innocence, purity, weddings</a:t>
            </a:r>
            <a:endParaRPr kumimoji="1" lang="en-US" sz="2400"/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57200" y="4724400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sz="2400"/>
              <a:t>In China, </a:t>
            </a:r>
            <a:r>
              <a:rPr kumimoji="1" lang="en-US" sz="2400" b="1"/>
              <a:t>white </a:t>
            </a:r>
            <a:r>
              <a:rPr kumimoji="1" lang="en-US" sz="2400"/>
              <a:t>is the colour of </a:t>
            </a:r>
            <a:r>
              <a:rPr kumimoji="1" lang="en-US" sz="2400" b="1"/>
              <a:t>mourning </a:t>
            </a:r>
            <a:r>
              <a:rPr kumimoji="1" lang="en-US" sz="2400"/>
              <a:t>and is worn at </a:t>
            </a:r>
            <a:r>
              <a:rPr kumimoji="1" lang="en-US" sz="2400" b="1"/>
              <a:t>funerals</a:t>
            </a:r>
            <a:endParaRPr kumimoji="1" lang="en-US" sz="2400"/>
          </a:p>
        </p:txBody>
      </p:sp>
    </p:spTree>
    <p:extLst>
      <p:ext uri="{BB962C8B-B14F-4D97-AF65-F5344CB8AC3E}">
        <p14:creationId xmlns:p14="http://schemas.microsoft.com/office/powerpoint/2010/main" val="19620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  <p:bldP spid="1136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to read the signs and signifiers within a Media Text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20000" cy="106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 All media texts have 2 layers of meaning: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0" y="2819400"/>
            <a:ext cx="735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en-US" sz="2800" dirty="0"/>
              <a:t>DENOTATIVE LEVEL: </a:t>
            </a:r>
            <a:r>
              <a:rPr kumimoji="1" lang="en-US" sz="2800" dirty="0">
                <a:solidFill>
                  <a:srgbClr val="FFFF00"/>
                </a:solidFill>
              </a:rPr>
              <a:t>What we actually </a:t>
            </a:r>
            <a:r>
              <a:rPr kumimoji="1" lang="en-US" sz="2800" dirty="0" smtClean="0">
                <a:solidFill>
                  <a:srgbClr val="FFFF00"/>
                </a:solidFill>
              </a:rPr>
              <a:t>see (sign)</a:t>
            </a:r>
            <a:endParaRPr kumimoji="1" lang="en-US" sz="2800" dirty="0">
              <a:solidFill>
                <a:srgbClr val="FFFF00"/>
              </a:solidFill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838200" y="3962400"/>
            <a:ext cx="731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en-US" sz="2800" dirty="0"/>
              <a:t>CONNOTATIVE LEVEL: </a:t>
            </a:r>
            <a:r>
              <a:rPr kumimoji="1" lang="en-US" sz="2800" dirty="0">
                <a:solidFill>
                  <a:srgbClr val="FFFF00"/>
                </a:solidFill>
              </a:rPr>
              <a:t>What you associate with this </a:t>
            </a:r>
            <a:r>
              <a:rPr kumimoji="1" lang="en-US" sz="2800" dirty="0" smtClean="0">
                <a:solidFill>
                  <a:srgbClr val="FFFF00"/>
                </a:solidFill>
              </a:rPr>
              <a:t>image (signifier)</a:t>
            </a:r>
            <a:endParaRPr kumimoji="1"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  <p:bldP spid="1187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KEY TERMS 3: </a:t>
            </a:r>
            <a:r>
              <a:rPr lang="en-US" smtClean="0">
                <a:solidFill>
                  <a:srgbClr val="B20000"/>
                </a:solidFill>
              </a:rPr>
              <a:t>Denotation &amp; Connotation</a:t>
            </a:r>
            <a:endParaRPr 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i="1" smtClean="0"/>
          </a:p>
          <a:p>
            <a:pPr eaLnBrk="1" hangingPunct="1"/>
            <a:r>
              <a:rPr lang="en-US" smtClean="0"/>
              <a:t>Denotative: </a:t>
            </a:r>
            <a:r>
              <a:rPr lang="en-US" smtClean="0">
                <a:solidFill>
                  <a:srgbClr val="B20000"/>
                </a:solidFill>
              </a:rPr>
              <a:t>The </a:t>
            </a:r>
            <a:r>
              <a:rPr lang="en-US" b="1" smtClean="0">
                <a:solidFill>
                  <a:srgbClr val="B20000"/>
                </a:solidFill>
              </a:rPr>
              <a:t>surface</a:t>
            </a:r>
            <a:r>
              <a:rPr lang="en-US" smtClean="0">
                <a:solidFill>
                  <a:srgbClr val="B20000"/>
                </a:solidFill>
              </a:rPr>
              <a:t> meaning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Connotative: </a:t>
            </a:r>
            <a:r>
              <a:rPr lang="en-US" smtClean="0">
                <a:solidFill>
                  <a:srgbClr val="B20000"/>
                </a:solidFill>
              </a:rPr>
              <a:t>The </a:t>
            </a:r>
            <a:r>
              <a:rPr lang="en-US" b="1" smtClean="0">
                <a:solidFill>
                  <a:srgbClr val="B20000"/>
                </a:solidFill>
              </a:rPr>
              <a:t>deeper</a:t>
            </a:r>
            <a:r>
              <a:rPr lang="en-US" smtClean="0">
                <a:solidFill>
                  <a:srgbClr val="B20000"/>
                </a:solidFill>
              </a:rPr>
              <a:t> or </a:t>
            </a:r>
            <a:r>
              <a:rPr lang="en-US" b="1" smtClean="0">
                <a:solidFill>
                  <a:srgbClr val="B20000"/>
                </a:solidFill>
              </a:rPr>
              <a:t>hidden</a:t>
            </a:r>
            <a:r>
              <a:rPr lang="en-US" smtClean="0">
                <a:solidFill>
                  <a:srgbClr val="B20000"/>
                </a:solidFill>
              </a:rPr>
              <a:t> meanings and associations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6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This image </a:t>
            </a:r>
            <a:r>
              <a:rPr lang="en-US" b="1" smtClean="0"/>
              <a:t>denotes</a:t>
            </a:r>
            <a:r>
              <a:rPr lang="en-US" smtClean="0"/>
              <a:t> the movie star Marilyn Monroe</a:t>
            </a:r>
          </a:p>
        </p:txBody>
      </p:sp>
      <p:pic>
        <p:nvPicPr>
          <p:cNvPr id="21507" name="Picture 5" descr="marilyn_monroe_wi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133600"/>
            <a:ext cx="2928938" cy="4419600"/>
          </a:xfrm>
        </p:spPr>
      </p:pic>
    </p:spTree>
    <p:extLst>
      <p:ext uri="{BB962C8B-B14F-4D97-AF65-F5344CB8AC3E}">
        <p14:creationId xmlns:p14="http://schemas.microsoft.com/office/powerpoint/2010/main" val="2440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image </a:t>
            </a:r>
            <a:r>
              <a:rPr lang="en-US" sz="3200" b="1" smtClean="0"/>
              <a:t>connotes</a:t>
            </a:r>
            <a:r>
              <a:rPr lang="en-US" sz="3200" smtClean="0"/>
              <a:t> glamour, stardom, sexuality, beauty</a:t>
            </a:r>
            <a:endParaRPr lang="en-US" smtClean="0"/>
          </a:p>
        </p:txBody>
      </p:sp>
      <p:pic>
        <p:nvPicPr>
          <p:cNvPr id="22531" name="Picture 4" descr="marilyn_monroe_wi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2727325" cy="4114800"/>
          </a:xfrm>
          <a:noFill/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038600" y="2667000"/>
            <a:ext cx="419100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/>
              <a:t>If this was one of the last photographs of Marilyn Monroe, we may also associate it with her depression, drug-taking and ultimately death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This image </a:t>
            </a:r>
            <a:r>
              <a:rPr lang="en-US" b="1" smtClean="0"/>
              <a:t>denotes</a:t>
            </a:r>
            <a:r>
              <a:rPr lang="en-US" smtClean="0"/>
              <a:t> a tropical island</a:t>
            </a:r>
          </a:p>
        </p:txBody>
      </p:sp>
      <p:pic>
        <p:nvPicPr>
          <p:cNvPr id="23555" name="Picture 5" descr="palm tre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" y="1752600"/>
            <a:ext cx="3656013" cy="4876800"/>
          </a:xfrm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419600" y="2057400"/>
            <a:ext cx="38862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image </a:t>
            </a:r>
            <a:r>
              <a:rPr lang="en-US" b="1"/>
              <a:t>connotes </a:t>
            </a:r>
            <a:r>
              <a:rPr lang="en-US"/>
              <a:t>peace, tranquility paradise, holiday, summer to some readers.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4419600" y="3124200"/>
            <a:ext cx="38862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B20000"/>
                </a:solidFill>
              </a:rPr>
              <a:t>…but think about the film ‘Castaway’, the victims of the Bali bombings or the recent tsunami - in this case the image may connote isolation, fear or even death</a:t>
            </a:r>
            <a:endParaRPr lang="en-US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4419600" y="4800600"/>
            <a:ext cx="38862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It is important to note that images have different connotations depending on the reader of the image/text </a:t>
            </a:r>
          </a:p>
        </p:txBody>
      </p:sp>
    </p:spTree>
    <p:extLst>
      <p:ext uri="{BB962C8B-B14F-4D97-AF65-F5344CB8AC3E}">
        <p14:creationId xmlns:p14="http://schemas.microsoft.com/office/powerpoint/2010/main" val="36976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  <p:bldP spid="119815" grpId="0" animBg="1"/>
      <p:bldP spid="1198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Denotation &amp; Connotation within a Media Text – </a:t>
            </a:r>
            <a:r>
              <a:rPr lang="en-US" sz="3600" smtClean="0">
                <a:solidFill>
                  <a:srgbClr val="A60000"/>
                </a:solidFill>
              </a:rPr>
              <a:t>A Movie Poster</a:t>
            </a:r>
            <a:endParaRPr lang="en-US" smtClean="0"/>
          </a:p>
        </p:txBody>
      </p:sp>
      <p:pic>
        <p:nvPicPr>
          <p:cNvPr id="24579" name="Picture 53" descr="m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2940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38" name="Text Box 54"/>
          <p:cNvSpPr txBox="1">
            <a:spLocks noChangeArrowheads="1"/>
          </p:cNvSpPr>
          <p:nvPr/>
        </p:nvSpPr>
        <p:spPr bwMode="auto">
          <a:xfrm>
            <a:off x="914400" y="2328863"/>
            <a:ext cx="3581400" cy="95726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/>
            <a:r>
              <a:rPr lang="en-US"/>
              <a:t>The Mission Impossible Poster </a:t>
            </a:r>
            <a:r>
              <a:rPr lang="en-US" b="1"/>
              <a:t>denotes</a:t>
            </a:r>
            <a:r>
              <a:rPr lang="en-US"/>
              <a:t> a MATCH and a GLOBE OF THE WORLD</a:t>
            </a:r>
          </a:p>
        </p:txBody>
      </p:sp>
      <p:sp>
        <p:nvSpPr>
          <p:cNvPr id="93240" name="Text Box 56"/>
          <p:cNvSpPr txBox="1">
            <a:spLocks noChangeArrowheads="1"/>
          </p:cNvSpPr>
          <p:nvPr/>
        </p:nvSpPr>
        <p:spPr bwMode="auto">
          <a:xfrm>
            <a:off x="914400" y="3733800"/>
            <a:ext cx="3597275" cy="95726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/>
            <a:r>
              <a:rPr lang="en-US"/>
              <a:t>What are the connotations of</a:t>
            </a:r>
          </a:p>
          <a:p>
            <a:pPr algn="l" eaLnBrk="1" hangingPunct="1">
              <a:buFont typeface="Arial" charset="0"/>
              <a:buAutoNum type="alphaLcParenR"/>
            </a:pPr>
            <a:r>
              <a:rPr lang="en-US"/>
              <a:t>The match?</a:t>
            </a:r>
          </a:p>
          <a:p>
            <a:pPr algn="l" eaLnBrk="1" hangingPunct="1">
              <a:buFont typeface="Arial" charset="0"/>
              <a:buAutoNum type="alphaLcParenR"/>
            </a:pPr>
            <a:r>
              <a:rPr lang="en-US"/>
              <a:t>The globe?</a:t>
            </a:r>
          </a:p>
        </p:txBody>
      </p:sp>
    </p:spTree>
    <p:extLst>
      <p:ext uri="{BB962C8B-B14F-4D97-AF65-F5344CB8AC3E}">
        <p14:creationId xmlns:p14="http://schemas.microsoft.com/office/powerpoint/2010/main" val="15785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8" grpId="0" animBg="1"/>
      <p:bldP spid="932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TASK: Denotation &amp; Connotation within a Media Text – </a:t>
            </a:r>
            <a:r>
              <a:rPr lang="en-US" sz="3600" smtClean="0">
                <a:solidFill>
                  <a:srgbClr val="A60000"/>
                </a:solidFill>
              </a:rPr>
              <a:t>A Movie Poster</a:t>
            </a:r>
            <a:endParaRPr lang="en-US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7467600" cy="3633788"/>
          </a:xfrm>
          <a:prstGeom prst="rect">
            <a:avLst/>
          </a:prstGeom>
          <a:noFill/>
          <a:ln w="730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en-US" sz="2400"/>
              <a:t>What are the key signifiers in the movie poster and what do they signify?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en-US" sz="2400"/>
              <a:t>What are the denotative levels of meaning in the poster? (What does the poster denote?)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en-US" sz="2400"/>
              <a:t>What are the connotative levels of meaning in the poster? (What does the poster connote?)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AutoNum type="arabicPeriod" startAt="4"/>
            </a:pPr>
            <a:r>
              <a:rPr lang="en-US" sz="2400"/>
              <a:t>What are they communicating to an audience? Why?</a:t>
            </a:r>
          </a:p>
        </p:txBody>
      </p:sp>
    </p:spTree>
    <p:extLst>
      <p:ext uri="{BB962C8B-B14F-4D97-AF65-F5344CB8AC3E}">
        <p14:creationId xmlns:p14="http://schemas.microsoft.com/office/powerpoint/2010/main" val="40155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Your Media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 order for me to understand your current knowledge about the media, you need to complete the following </a:t>
            </a:r>
            <a:r>
              <a:rPr lang="en-US" sz="3600" b="1" dirty="0" smtClean="0"/>
              <a:t>multiple choice test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Circle the answer that you think is </a:t>
            </a:r>
            <a:r>
              <a:rPr lang="en-US" sz="3600" b="1" dirty="0" smtClean="0"/>
              <a:t>most</a:t>
            </a:r>
            <a:r>
              <a:rPr lang="en-US" sz="3600" dirty="0" smtClean="0"/>
              <a:t> correct. </a:t>
            </a:r>
          </a:p>
          <a:p>
            <a:r>
              <a:rPr lang="en-US" sz="3600" dirty="0" smtClean="0"/>
              <a:t>We will </a:t>
            </a:r>
            <a:r>
              <a:rPr lang="en-US" sz="3600" b="1" dirty="0" smtClean="0"/>
              <a:t>peer mark </a:t>
            </a:r>
            <a:r>
              <a:rPr lang="en-US" sz="3600" dirty="0" smtClean="0"/>
              <a:t>them upon completion.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3501008"/>
            <a:ext cx="3970784" cy="1108720"/>
          </a:xfrm>
        </p:spPr>
        <p:txBody>
          <a:bodyPr>
            <a:normAutofit/>
          </a:bodyPr>
          <a:lstStyle/>
          <a:p>
            <a:r>
              <a:rPr lang="en-GB" sz="6000" dirty="0" smtClean="0"/>
              <a:t>What is it?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827584" y="1340768"/>
            <a:ext cx="753283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MEDIA</a:t>
            </a:r>
            <a:endParaRPr lang="en-US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ashark.com/newpageimages/printportfoliop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5772">
            <a:off x="5046158" y="3516208"/>
            <a:ext cx="5238750" cy="2857500"/>
          </a:xfrm>
          <a:prstGeom prst="rect">
            <a:avLst/>
          </a:prstGeom>
          <a:noFill/>
        </p:spPr>
      </p:pic>
      <p:pic>
        <p:nvPicPr>
          <p:cNvPr id="1026" name="Picture 2" descr="http://www.hsart.com/images/Times%20Square%20Par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6927">
            <a:off x="168178" y="103048"/>
            <a:ext cx="4000626" cy="2845445"/>
          </a:xfrm>
          <a:prstGeom prst="rect">
            <a:avLst/>
          </a:prstGeom>
          <a:noFill/>
        </p:spPr>
      </p:pic>
      <p:pic>
        <p:nvPicPr>
          <p:cNvPr id="1028" name="Picture 4" descr="http://advertboy.files.wordpress.com/2007/07/itunes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0"/>
            <a:ext cx="4762500" cy="3438525"/>
          </a:xfrm>
          <a:prstGeom prst="rect">
            <a:avLst/>
          </a:prstGeom>
          <a:noFill/>
        </p:spPr>
      </p:pic>
      <p:pic>
        <p:nvPicPr>
          <p:cNvPr id="1032" name="Picture 8" descr="http://lefteyeonthemedia.files.wordpress.com/2008/11/news-media-mi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01515">
            <a:off x="3213810" y="1655106"/>
            <a:ext cx="2219159" cy="3055891"/>
          </a:xfrm>
          <a:prstGeom prst="rect">
            <a:avLst/>
          </a:prstGeom>
          <a:noFill/>
        </p:spPr>
      </p:pic>
      <p:pic>
        <p:nvPicPr>
          <p:cNvPr id="1036" name="Picture 12" descr="http://www.kettering.edu/visitors/storypics/FilmRe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35223">
            <a:off x="227581" y="2824001"/>
            <a:ext cx="2952750" cy="3686175"/>
          </a:xfrm>
          <a:prstGeom prst="rect">
            <a:avLst/>
          </a:prstGeom>
          <a:noFill/>
        </p:spPr>
      </p:pic>
      <p:pic>
        <p:nvPicPr>
          <p:cNvPr id="1034" name="Picture 10" descr="http://edcommunity.apple.com/ali/groupfiles/16331/music&amp;mac_ico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71475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I be marked?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60% </a:t>
            </a:r>
            <a:r>
              <a:rPr lang="en-US" dirty="0" smtClean="0"/>
              <a:t>of your grade comes from your coursework folder</a:t>
            </a:r>
          </a:p>
          <a:p>
            <a:pPr lvl="1"/>
            <a:r>
              <a:rPr lang="en-US" b="1" dirty="0" smtClean="0"/>
              <a:t>4 written assessments </a:t>
            </a:r>
          </a:p>
          <a:p>
            <a:pPr lvl="2"/>
            <a:r>
              <a:rPr lang="en-US" dirty="0" smtClean="0"/>
              <a:t>Will focus on three different media text types</a:t>
            </a:r>
          </a:p>
          <a:p>
            <a:pPr lvl="1"/>
            <a:r>
              <a:rPr lang="en-US" b="1" dirty="0" smtClean="0"/>
              <a:t>Practical production </a:t>
            </a:r>
            <a:r>
              <a:rPr lang="en-US" dirty="0" smtClean="0"/>
              <a:t>(with a written supporting document)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hands on</a:t>
            </a:r>
            <a:r>
              <a:rPr lang="en-US" dirty="0" smtClean="0"/>
              <a:t>, practical project that incorperates</a:t>
            </a:r>
            <a:r>
              <a:rPr lang="en-US" b="1" dirty="0" smtClean="0"/>
              <a:t> research</a:t>
            </a:r>
            <a:r>
              <a:rPr lang="en-US" dirty="0" smtClean="0"/>
              <a:t>, your ability to adapt and develop ideas for your </a:t>
            </a:r>
            <a:r>
              <a:rPr lang="en-US" b="1" dirty="0" smtClean="0"/>
              <a:t>target audience</a:t>
            </a:r>
            <a:r>
              <a:rPr lang="en-US" dirty="0" smtClean="0"/>
              <a:t>, and appropriate use of </a:t>
            </a:r>
            <a:r>
              <a:rPr lang="en-US" b="1" dirty="0" smtClean="0"/>
              <a:t>technology.</a:t>
            </a:r>
          </a:p>
          <a:p>
            <a:r>
              <a:rPr lang="en-US" b="1" dirty="0" smtClean="0"/>
              <a:t>40% </a:t>
            </a:r>
            <a:r>
              <a:rPr lang="en-US" dirty="0" smtClean="0"/>
              <a:t>of your grade comes from one written exam at the end of Year 11.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and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Autumn Term</a:t>
            </a:r>
          </a:p>
          <a:p>
            <a:pPr lvl="1"/>
            <a:r>
              <a:rPr lang="en-US" dirty="0" smtClean="0"/>
              <a:t>Learn the key concepts of media studies</a:t>
            </a:r>
          </a:p>
          <a:p>
            <a:pPr lvl="1"/>
            <a:r>
              <a:rPr lang="en-US" dirty="0" smtClean="0"/>
              <a:t>Watch and deconstruct ‘Truman Show’ using MAIR concepts (one hour controlled assessment)</a:t>
            </a:r>
          </a:p>
          <a:p>
            <a:pPr lvl="1"/>
            <a:r>
              <a:rPr lang="en-US" dirty="0" smtClean="0"/>
              <a:t>Analysis of television – how do the opening scenes of certain programs grab viewer attention (controlled assessment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Units and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Term</a:t>
            </a:r>
          </a:p>
          <a:p>
            <a:pPr lvl="1"/>
            <a:r>
              <a:rPr lang="en-US" dirty="0"/>
              <a:t>Study of advertising across two platforms – print and </a:t>
            </a:r>
            <a:r>
              <a:rPr lang="en-US" dirty="0" smtClean="0"/>
              <a:t>web/television </a:t>
            </a:r>
            <a:r>
              <a:rPr lang="en-US" dirty="0"/>
              <a:t>(controlled assessment - write 800 word analysis comparing)</a:t>
            </a:r>
          </a:p>
          <a:p>
            <a:pPr lvl="1"/>
            <a:r>
              <a:rPr lang="en-US" dirty="0"/>
              <a:t>Produce own pre-production mock-up of a cross platform advertised product – a print/viral video storyboard.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0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Units and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Summer Term</a:t>
            </a:r>
          </a:p>
          <a:p>
            <a:pPr lvl="1"/>
            <a:r>
              <a:rPr lang="en-US" dirty="0"/>
              <a:t>Magazine </a:t>
            </a:r>
            <a:r>
              <a:rPr lang="en-US" dirty="0" smtClean="0"/>
              <a:t>study/film study </a:t>
            </a:r>
            <a:r>
              <a:rPr lang="en-US" dirty="0"/>
              <a:t>– produce 4 pages of niche market magazine, accompanied by a 1000 word personal evaluation of the final production (controlled assessment</a:t>
            </a:r>
            <a:r>
              <a:rPr lang="en-US" dirty="0" smtClean="0"/>
              <a:t>) OR produce an original film trailer/opening moments of an original film.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8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KEY TERM: </a:t>
            </a:r>
            <a:r>
              <a:rPr lang="en-GB" altLang="zh-TW" smtClean="0">
                <a:solidFill>
                  <a:srgbClr val="A60000"/>
                </a:solidFill>
              </a:rPr>
              <a:t>Semiotics</a:t>
            </a:r>
            <a:endParaRPr lang="en-GB" altLang="zh-TW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kumimoji="0" lang="zh-TW" altLang="en-GB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GB" altLang="zh-TW" sz="2800" smtClean="0"/>
              <a:t>Definition: The study of SIGNS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GB" altLang="zh-TW" sz="2800" smtClean="0"/>
          </a:p>
          <a:p>
            <a:pPr eaLnBrk="1" hangingPunct="1">
              <a:lnSpc>
                <a:spcPct val="90000"/>
              </a:lnSpc>
            </a:pPr>
            <a:r>
              <a:rPr kumimoji="0" lang="en-GB" altLang="zh-TW" sz="2800" smtClean="0"/>
              <a:t>Examines how symbolic, written and technical signs construct meaning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GB" altLang="zh-TW" sz="2800" smtClean="0"/>
          </a:p>
          <a:p>
            <a:pPr eaLnBrk="1" hangingPunct="1">
              <a:lnSpc>
                <a:spcPct val="90000"/>
              </a:lnSpc>
            </a:pPr>
            <a:r>
              <a:rPr kumimoji="0" lang="en-GB" altLang="zh-TW" sz="2800" smtClean="0"/>
              <a:t>Looks at how meaning is</a:t>
            </a:r>
            <a:r>
              <a:rPr kumimoji="0" lang="en-GB" altLang="zh-TW" sz="2800" b="1" smtClean="0"/>
              <a:t> made </a:t>
            </a:r>
            <a:r>
              <a:rPr kumimoji="0" lang="en-GB" altLang="zh-TW" sz="2800" smtClean="0"/>
              <a:t>and </a:t>
            </a:r>
            <a:r>
              <a:rPr kumimoji="0" lang="en-GB" altLang="zh-TW" sz="2800" b="1" smtClean="0"/>
              <a:t>understood</a:t>
            </a:r>
          </a:p>
          <a:p>
            <a:pPr eaLnBrk="1" hangingPunct="1">
              <a:lnSpc>
                <a:spcPct val="90000"/>
              </a:lnSpc>
            </a:pPr>
            <a:endParaRPr kumimoji="0" lang="en-GB" altLang="zh-TW" sz="28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zh-TW" altLang="en-GB" sz="280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868</Words>
  <Application>Microsoft Office PowerPoint</Application>
  <PresentationFormat>On-screen Show (4:3)</PresentationFormat>
  <Paragraphs>115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Creative Media</vt:lpstr>
      <vt:lpstr>Lesson Objective</vt:lpstr>
      <vt:lpstr>Starter</vt:lpstr>
      <vt:lpstr>PowerPoint Presentation</vt:lpstr>
      <vt:lpstr>How will I be marked?</vt:lpstr>
      <vt:lpstr>Units and Assessment</vt:lpstr>
      <vt:lpstr>Units and Assessment</vt:lpstr>
      <vt:lpstr>Units and Assessment</vt:lpstr>
      <vt:lpstr>KEY TERM: Semiotics</vt:lpstr>
      <vt:lpstr>KEY TERMS: Signifier &amp; Signified</vt:lpstr>
      <vt:lpstr>Signifier &amp; Signified: Examples</vt:lpstr>
      <vt:lpstr>TASK: Green What does ‘green’ signify?</vt:lpstr>
      <vt:lpstr>TASK: Pink</vt:lpstr>
      <vt:lpstr>TASK: What do the following signs signify? Make a list of all the meanings and associations you can think of for each signifier:</vt:lpstr>
      <vt:lpstr>A: Barbie Doll</vt:lpstr>
      <vt:lpstr>B: Hamburger</vt:lpstr>
      <vt:lpstr>C: The Statue of Liberty</vt:lpstr>
      <vt:lpstr>D: Bus</vt:lpstr>
      <vt:lpstr>E: Nike Swoosh</vt:lpstr>
      <vt:lpstr>Signs &amp; Cultural Differences</vt:lpstr>
      <vt:lpstr>How to read the signs and signifiers within a Media Text</vt:lpstr>
      <vt:lpstr>KEY TERMS 3: Denotation &amp; Connotation</vt:lpstr>
      <vt:lpstr>This image denotes the movie star Marilyn Monroe</vt:lpstr>
      <vt:lpstr>The image connotes glamour, stardom, sexuality, beauty</vt:lpstr>
      <vt:lpstr>This image denotes a tropical island</vt:lpstr>
      <vt:lpstr>Denotation &amp; Connotation within a Media Text – A Movie Poster</vt:lpstr>
      <vt:lpstr>TASK: Denotation &amp; Connotation within a Media Text – A Movie Poster</vt:lpstr>
      <vt:lpstr>Assessing Your Media Knowledge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</dc:title>
  <dc:creator>krista carson</dc:creator>
  <cp:lastModifiedBy>Krista Carson</cp:lastModifiedBy>
  <cp:revision>30</cp:revision>
  <dcterms:created xsi:type="dcterms:W3CDTF">2010-06-29T12:05:05Z</dcterms:created>
  <dcterms:modified xsi:type="dcterms:W3CDTF">2011-09-13T08:28:26Z</dcterms:modified>
</cp:coreProperties>
</file>