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3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31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4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0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2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9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4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0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00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4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64EE-A014-484F-9084-D740A7B23A52}" type="datetimeFigureOut">
              <a:rPr lang="en-GB" smtClean="0"/>
              <a:pPr/>
              <a:t>06/06/2011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5460-95DE-41F8-875A-24EDAD7EB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12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xNrmmwY0Z8" TargetMode="External"/><Relationship Id="rId7" Type="http://schemas.openxmlformats.org/officeDocument/2006/relationships/hyperlink" Target="http://www.youtube.com/watch?v=mjay5vgIwt4" TargetMode="External"/><Relationship Id="rId2" Type="http://schemas.openxmlformats.org/officeDocument/2006/relationships/hyperlink" Target="http://www.youtube.com/watch?v=VdwvAvXUxc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1m-4qxz08So" TargetMode="External"/><Relationship Id="rId5" Type="http://schemas.openxmlformats.org/officeDocument/2006/relationships/hyperlink" Target="http://www.youtube.com/watch?v=xgOLmjhxVVU" TargetMode="External"/><Relationship Id="rId4" Type="http://schemas.openxmlformats.org/officeDocument/2006/relationships/hyperlink" Target="http://www.youtube.com/watch?v=x_lMihSKkg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Media Studies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Unit </a:t>
            </a:r>
            <a:r>
              <a:rPr lang="en-GB" smtClean="0"/>
              <a:t>1 Lesson 14 </a:t>
            </a:r>
          </a:p>
          <a:p>
            <a:r>
              <a:rPr lang="en-GB" smtClean="0"/>
              <a:t>Audience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6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Write a tag line for each of the following films: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 </a:t>
            </a:r>
            <a:r>
              <a:rPr lang="en-US" b="1" dirty="0" smtClean="0"/>
              <a:t>First Victim: </a:t>
            </a:r>
            <a:r>
              <a:rPr lang="en-US" dirty="0" smtClean="0"/>
              <a:t>a young vampire hits a suburban town looking for his first victim.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</a:t>
            </a:r>
            <a:r>
              <a:rPr lang="en-US" b="1" dirty="0" smtClean="0"/>
              <a:t>No Way, Baby: </a:t>
            </a:r>
            <a:r>
              <a:rPr lang="en-US" dirty="0" smtClean="0"/>
              <a:t>16 year old heart-throb Jay says he’ll never be in a steady relationship – the girls decide to test him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3) </a:t>
            </a:r>
            <a:r>
              <a:rPr lang="en-US" b="1" dirty="0" smtClean="0"/>
              <a:t>Triple Deceit: </a:t>
            </a:r>
            <a:r>
              <a:rPr lang="en-US" dirty="0" smtClean="0"/>
              <a:t>Detective Dean is baffled by a series of murders until his new partner gives him some valuable insight. But where is the new information coming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way a poster grabs people’s attention is by showing pictures of the film’s stars. The more popular the star, the more dominant their image will be.</a:t>
            </a:r>
          </a:p>
          <a:p>
            <a:r>
              <a:rPr lang="en-US" dirty="0" smtClean="0"/>
              <a:t>Stars are said to be A list or B list, depending on their ‘</a:t>
            </a:r>
            <a:r>
              <a:rPr lang="en-US" b="1" dirty="0" smtClean="0"/>
              <a:t>box office draw’ (whether or not they are deemed popular enough to make a film successful, based on their appearance alone)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556792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the box office draw for the following films…</a:t>
            </a:r>
            <a:endParaRPr lang="en-US" dirty="0"/>
          </a:p>
        </p:txBody>
      </p:sp>
      <p:pic>
        <p:nvPicPr>
          <p:cNvPr id="4" name="Picture 2" descr="http://www.empireonline.com/images/image_index/hw800/42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20753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mpireonline.com/images/image_index/hw800/42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320480" cy="6295781"/>
          </a:xfrm>
          <a:prstGeom prst="rect">
            <a:avLst/>
          </a:prstGeom>
          <a:noFill/>
        </p:spPr>
      </p:pic>
      <p:pic>
        <p:nvPicPr>
          <p:cNvPr id="29700" name="Picture 4" descr="http://www.empireonline.com/images/image_index/hw800/42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459717" cy="651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mpireonline.com/images/image_index/hw800/42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051192" cy="599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mpireonline.com/images/image_index/hw800/4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20000" cy="573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mpireonline.com/images/image_index/hw800/42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141271" cy="613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size and position of a star’s name and image are so important that they are part of the star’s contract for the film.</a:t>
            </a:r>
          </a:p>
          <a:p>
            <a:r>
              <a:rPr lang="en-US" dirty="0" smtClean="0"/>
              <a:t>Big stars try to get their </a:t>
            </a:r>
            <a:r>
              <a:rPr lang="en-US" b="1" dirty="0" smtClean="0"/>
              <a:t>name on the left </a:t>
            </a:r>
            <a:r>
              <a:rPr lang="en-US" dirty="0" smtClean="0"/>
              <a:t>of the poster and their </a:t>
            </a:r>
            <a:r>
              <a:rPr lang="en-US" b="1" dirty="0" smtClean="0"/>
              <a:t>picture on the right</a:t>
            </a:r>
            <a:r>
              <a:rPr lang="en-US" dirty="0" smtClean="0"/>
              <a:t>, because these are the most eye catching positions.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r>
              <a:rPr lang="en-US" dirty="0" smtClean="0"/>
              <a:t>Who has these positions in this poster?</a:t>
            </a:r>
            <a:endParaRPr lang="en-US" dirty="0"/>
          </a:p>
        </p:txBody>
      </p:sp>
      <p:pic>
        <p:nvPicPr>
          <p:cNvPr id="4" name="Picture 2" descr="http://www.empireonline.com/images/image_index/hw800/4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620000" cy="573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Film posters target audiences, and audiences vary around the world.</a:t>
            </a:r>
          </a:p>
          <a:p>
            <a:r>
              <a:rPr lang="en-US" dirty="0" smtClean="0"/>
              <a:t>Posters therefore change, depending on which country they are being released in.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 the posters on the following slide…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At the end of this lesson we will have studied how audiences are targeted.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926146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2.gstatic.com/images?q=tbn:RcyaoRf-U7aaJM:http://www.impawards.com/2003/posters/city_of_god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407842" cy="6480720"/>
          </a:xfrm>
          <a:prstGeom prst="rect">
            <a:avLst/>
          </a:prstGeom>
          <a:noFill/>
        </p:spPr>
      </p:pic>
      <p:pic>
        <p:nvPicPr>
          <p:cNvPr id="30724" name="Picture 4" descr="http://www.ac.aup.fr/~a67925/images/City-of-God-Poster-C1012644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125" y="0"/>
            <a:ext cx="4268875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does each poster suggest  to you about the film?</a:t>
            </a:r>
          </a:p>
          <a:p>
            <a:r>
              <a:rPr lang="en-US" sz="4400" dirty="0" smtClean="0"/>
              <a:t>What is the target audience of each poster?</a:t>
            </a:r>
          </a:p>
          <a:p>
            <a:r>
              <a:rPr lang="en-US" sz="4400" dirty="0" smtClean="0"/>
              <a:t>Why do you suppose they are so different?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Designed to give audiences a </a:t>
            </a:r>
            <a:r>
              <a:rPr lang="en-US" b="1" dirty="0" smtClean="0"/>
              <a:t>taste</a:t>
            </a:r>
            <a:r>
              <a:rPr lang="en-US" dirty="0" smtClean="0"/>
              <a:t> of the film. They are meant to have maximum impact.</a:t>
            </a:r>
          </a:p>
          <a:p>
            <a:r>
              <a:rPr lang="en-US" dirty="0" smtClean="0"/>
              <a:t>Films trailed in cinema are </a:t>
            </a:r>
            <a:r>
              <a:rPr lang="en-US" b="1" dirty="0" smtClean="0"/>
              <a:t>often the same genre as the main feature</a:t>
            </a:r>
            <a:r>
              <a:rPr lang="en-US" dirty="0" smtClean="0"/>
              <a:t>, targeting the audience more precisely – they offer the audience something similar to what they have already paid to watch.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r>
              <a:rPr lang="en-US" dirty="0" smtClean="0"/>
              <a:t>Unlike TV trailers, cinema trailers have a </a:t>
            </a:r>
            <a:r>
              <a:rPr lang="en-US" b="1" dirty="0" smtClean="0"/>
              <a:t>captive audience (people who are unlikely to stop consuming a media text).</a:t>
            </a:r>
          </a:p>
          <a:p>
            <a:endParaRPr lang="en-US" dirty="0"/>
          </a:p>
        </p:txBody>
      </p:sp>
      <p:pic>
        <p:nvPicPr>
          <p:cNvPr id="1026" name="Picture 2" descr="http://www.motivatevalmorgan.com/typo3temp/pics/538ed02adf_roun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31775"/>
            <a:ext cx="71287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3237"/>
            <a:ext cx="8229600" cy="4525963"/>
          </a:xfrm>
        </p:spPr>
        <p:txBody>
          <a:bodyPr/>
          <a:lstStyle/>
          <a:p>
            <a:r>
              <a:rPr lang="en-US" dirty="0" smtClean="0"/>
              <a:t>Trailers are made by specialist companies. They have certain </a:t>
            </a:r>
            <a:r>
              <a:rPr lang="en-US" b="1" dirty="0" smtClean="0"/>
              <a:t>common features </a:t>
            </a:r>
            <a:r>
              <a:rPr lang="en-US" dirty="0" smtClean="0"/>
              <a:t>in order to convey in a couple of minutes a message that people will remember.</a:t>
            </a:r>
          </a:p>
        </p:txBody>
      </p:sp>
      <p:pic>
        <p:nvPicPr>
          <p:cNvPr id="2050" name="Picture 2" descr="http://www.valmorgan.com.au/typo3temp/pics/dca4c06e58_roun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5143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Trailer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Show the </a:t>
            </a:r>
            <a:r>
              <a:rPr lang="en-US" b="1" dirty="0" smtClean="0"/>
              <a:t>best bits </a:t>
            </a:r>
            <a:r>
              <a:rPr lang="en-US" dirty="0" smtClean="0"/>
              <a:t>of the film.</a:t>
            </a:r>
          </a:p>
          <a:p>
            <a:r>
              <a:rPr lang="en-US" b="1" dirty="0" smtClean="0"/>
              <a:t>Action codes </a:t>
            </a:r>
            <a:r>
              <a:rPr lang="en-US" dirty="0" smtClean="0"/>
              <a:t>– use one action to indicate what is going to happen: a character is seen taking a suitcase down, so the audience knows they are going on a journey.</a:t>
            </a:r>
          </a:p>
          <a:p>
            <a:r>
              <a:rPr lang="en-US" b="1" dirty="0" smtClean="0"/>
              <a:t>Enigma codes </a:t>
            </a:r>
            <a:r>
              <a:rPr lang="en-US" dirty="0" smtClean="0"/>
              <a:t>– set the scene while giving very little away: a hand is seen writing a threatening letter. Audience left to guess who it was, etc. </a:t>
            </a:r>
          </a:p>
          <a:p>
            <a:r>
              <a:rPr lang="en-US" dirty="0" smtClean="0"/>
              <a:t>Leave the audience guessing, so that they feel they must watch the film.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3826768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Watch the following trailers, taking notes on their features. Use the table provided to you to record your responses.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908720"/>
            <a:ext cx="424641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dirty="0" smtClean="0">
                <a:hlinkClick r:id="rId2"/>
              </a:rPr>
              <a:t>Thriller</a:t>
            </a:r>
            <a:endParaRPr lang="en-US" sz="5400" dirty="0" smtClean="0"/>
          </a:p>
          <a:p>
            <a:pPr>
              <a:buFont typeface="Arial" pitchFamily="34" charset="0"/>
              <a:buChar char="•"/>
            </a:pPr>
            <a:r>
              <a:rPr lang="en-US" sz="5400" dirty="0" smtClean="0">
                <a:hlinkClick r:id="rId3"/>
              </a:rPr>
              <a:t>Action</a:t>
            </a:r>
            <a:endParaRPr lang="en-US" sz="5400" dirty="0" smtClean="0"/>
          </a:p>
          <a:p>
            <a:pPr>
              <a:buFont typeface="Arial" pitchFamily="34" charset="0"/>
              <a:buChar char="•"/>
            </a:pPr>
            <a:r>
              <a:rPr lang="en-US" sz="5400" dirty="0" smtClean="0">
                <a:hlinkClick r:id="rId4"/>
              </a:rPr>
              <a:t>Animated</a:t>
            </a:r>
            <a:endParaRPr lang="en-US" sz="5400" dirty="0" smtClean="0"/>
          </a:p>
          <a:p>
            <a:pPr>
              <a:buFont typeface="Arial" pitchFamily="34" charset="0"/>
              <a:buChar char="•"/>
            </a:pPr>
            <a:r>
              <a:rPr lang="en-US" sz="5400" dirty="0" smtClean="0">
                <a:hlinkClick r:id="rId5"/>
              </a:rPr>
              <a:t>Comedy</a:t>
            </a:r>
            <a:endParaRPr lang="en-US" sz="5400" dirty="0" smtClean="0"/>
          </a:p>
          <a:p>
            <a:pPr>
              <a:buFont typeface="Arial" pitchFamily="34" charset="0"/>
              <a:buChar char="•"/>
            </a:pPr>
            <a:r>
              <a:rPr lang="en-US" sz="5400" dirty="0" smtClean="0">
                <a:hlinkClick r:id="rId6"/>
              </a:rPr>
              <a:t>Documentary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>
                <a:hlinkClick r:id="rId7"/>
              </a:rPr>
              <a:t>Romance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Consider the following film poster. Which audiences do you think are being targeted?</a:t>
            </a:r>
            <a:endParaRPr lang="en-GB" dirty="0"/>
          </a:p>
        </p:txBody>
      </p:sp>
      <p:pic>
        <p:nvPicPr>
          <p:cNvPr id="1028" name="Picture 4" descr="http://www.empireonline.com/images/image_index/hw800/43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87355"/>
            <a:ext cx="4706599" cy="69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9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Consider the following film poster. Which audiences do you think are being targeted?</a:t>
            </a:r>
            <a:endParaRPr lang="en-GB" dirty="0"/>
          </a:p>
        </p:txBody>
      </p:sp>
      <p:pic>
        <p:nvPicPr>
          <p:cNvPr id="2050" name="Picture 2" descr="http://www.empireonline.com/images/image_index/hw800/43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81" y="44624"/>
            <a:ext cx="4578719" cy="67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2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Consider the following film posters. Which audiences do you think are being targeted?</a:t>
            </a:r>
            <a:endParaRPr lang="en-GB" dirty="0"/>
          </a:p>
        </p:txBody>
      </p:sp>
      <p:pic>
        <p:nvPicPr>
          <p:cNvPr id="3074" name="Picture 2" descr="http://www.empireonline.com/images/image_index/hw800/43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76200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pireonline.com/images/image_index/hw800/42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624"/>
            <a:ext cx="4620753" cy="669674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1412776"/>
            <a:ext cx="403244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Consider the following film poster. Which audiences do you think are being targeted?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Posters communicate information by the way the images are presented.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gesture codes (facial expression or body language) </a:t>
            </a:r>
            <a:r>
              <a:rPr lang="en-US" dirty="0" smtClean="0"/>
              <a:t>of the characters instantly signal violent and disturbing events or romantic and comic moments.</a:t>
            </a:r>
          </a:p>
          <a:p>
            <a:r>
              <a:rPr lang="en-US" dirty="0" smtClean="0"/>
              <a:t>Details like costume, location and lighting also help us read the poster’s message.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mpireonline.com/images/image_index/hw800/42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683" y="476672"/>
            <a:ext cx="4055317" cy="58772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2952" cy="1143000"/>
          </a:xfrm>
        </p:spPr>
        <p:txBody>
          <a:bodyPr/>
          <a:lstStyle/>
          <a:p>
            <a:r>
              <a:rPr lang="en-US" dirty="0" smtClean="0"/>
              <a:t>Film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55496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tag line</a:t>
            </a:r>
            <a:r>
              <a:rPr lang="en-US" dirty="0" smtClean="0"/>
              <a:t>: a short, catchy statement on a film poster suggesting the film’s content.</a:t>
            </a:r>
          </a:p>
          <a:p>
            <a:r>
              <a:rPr lang="en-US" dirty="0" smtClean="0"/>
              <a:t>Genre is a key message that posters try to get across. This is often reinforced with the tag line.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example…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nowledgerush.com/wiki_image/c/c3/Alien_movie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1940" cy="6669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1484784"/>
            <a:ext cx="295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 space no one can hear you scream.</a:t>
            </a:r>
            <a:endParaRPr lang="en-US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628</Words>
  <Application>Microsoft Office PowerPoint</Application>
  <PresentationFormat>On-screen Show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Media Studies</vt:lpstr>
      <vt:lpstr>Lesson Objective</vt:lpstr>
      <vt:lpstr>Consider the following film poster. Which audiences do you think are being targeted?</vt:lpstr>
      <vt:lpstr>Consider the following film poster. Which audiences do you think are being targeted?</vt:lpstr>
      <vt:lpstr>Consider the following film posters. Which audiences do you think are being targeted?</vt:lpstr>
      <vt:lpstr>PowerPoint Presentation</vt:lpstr>
      <vt:lpstr>Film Posters</vt:lpstr>
      <vt:lpstr>Film Posters</vt:lpstr>
      <vt:lpstr>PowerPoint Presentation</vt:lpstr>
      <vt:lpstr>Task</vt:lpstr>
      <vt:lpstr>Promoting Stars</vt:lpstr>
      <vt:lpstr>Who is the box office draw for the following films…</vt:lpstr>
      <vt:lpstr>PowerPoint Presentation</vt:lpstr>
      <vt:lpstr>PowerPoint Presentation</vt:lpstr>
      <vt:lpstr>PowerPoint Presentation</vt:lpstr>
      <vt:lpstr>PowerPoint Presentation</vt:lpstr>
      <vt:lpstr>Film Posters</vt:lpstr>
      <vt:lpstr>PowerPoint Presentation</vt:lpstr>
      <vt:lpstr>Targeting audience</vt:lpstr>
      <vt:lpstr>PowerPoint Presentation</vt:lpstr>
      <vt:lpstr>City of God</vt:lpstr>
      <vt:lpstr>Trailers</vt:lpstr>
      <vt:lpstr>PowerPoint Presentation</vt:lpstr>
      <vt:lpstr>PowerPoint Presentation</vt:lpstr>
      <vt:lpstr>Trailer Codes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</dc:title>
  <dc:creator>krista carson</dc:creator>
  <cp:lastModifiedBy>krista carson</cp:lastModifiedBy>
  <cp:revision>31</cp:revision>
  <dcterms:created xsi:type="dcterms:W3CDTF">2010-09-30T07:40:38Z</dcterms:created>
  <dcterms:modified xsi:type="dcterms:W3CDTF">2011-06-06T11:56:04Z</dcterms:modified>
</cp:coreProperties>
</file>