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82" r:id="rId4"/>
    <p:sldId id="268" r:id="rId5"/>
    <p:sldId id="257" r:id="rId6"/>
    <p:sldId id="258" r:id="rId7"/>
    <p:sldId id="259" r:id="rId8"/>
    <p:sldId id="260" r:id="rId9"/>
    <p:sldId id="261" r:id="rId10"/>
    <p:sldId id="262" r:id="rId11"/>
    <p:sldId id="263" r:id="rId12"/>
    <p:sldId id="264" r:id="rId13"/>
    <p:sldId id="265" r:id="rId14"/>
    <p:sldId id="269" r:id="rId15"/>
    <p:sldId id="275" r:id="rId16"/>
    <p:sldId id="283" r:id="rId17"/>
    <p:sldId id="284" r:id="rId18"/>
    <p:sldId id="285" r:id="rId19"/>
    <p:sldId id="286"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EF2223-70BC-40AF-94F1-2DB78CBD8560}" type="datetimeFigureOut">
              <a:rPr lang="en-GB" smtClean="0"/>
              <a:pPr/>
              <a:t>26/09/2011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5B3DA0-543A-49DA-8CAA-B99CA6410C5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EF2223-70BC-40AF-94F1-2DB78CBD8560}" type="datetimeFigureOut">
              <a:rPr lang="en-GB" smtClean="0"/>
              <a:pPr/>
              <a:t>26/09/2011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5B3DA0-543A-49DA-8CAA-B99CA6410C5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EF2223-70BC-40AF-94F1-2DB78CBD8560}" type="datetimeFigureOut">
              <a:rPr lang="en-GB" smtClean="0"/>
              <a:pPr/>
              <a:t>26/09/2011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5B3DA0-543A-49DA-8CAA-B99CA6410C5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EF2223-70BC-40AF-94F1-2DB78CBD8560}" type="datetimeFigureOut">
              <a:rPr lang="en-GB" smtClean="0"/>
              <a:pPr/>
              <a:t>26/09/2011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5B3DA0-543A-49DA-8CAA-B99CA6410C5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EF2223-70BC-40AF-94F1-2DB78CBD8560}" type="datetimeFigureOut">
              <a:rPr lang="en-GB" smtClean="0"/>
              <a:pPr/>
              <a:t>26/09/2011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5B3DA0-543A-49DA-8CAA-B99CA6410C5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2EF2223-70BC-40AF-94F1-2DB78CBD8560}" type="datetimeFigureOut">
              <a:rPr lang="en-GB" smtClean="0"/>
              <a:pPr/>
              <a:t>26/09/2011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5B3DA0-543A-49DA-8CAA-B99CA6410C5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2EF2223-70BC-40AF-94F1-2DB78CBD8560}" type="datetimeFigureOut">
              <a:rPr lang="en-GB" smtClean="0"/>
              <a:pPr/>
              <a:t>26/09/2011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5B3DA0-543A-49DA-8CAA-B99CA6410C5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2EF2223-70BC-40AF-94F1-2DB78CBD8560}" type="datetimeFigureOut">
              <a:rPr lang="en-GB" smtClean="0"/>
              <a:pPr/>
              <a:t>26/09/2011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5B3DA0-543A-49DA-8CAA-B99CA6410C5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F2223-70BC-40AF-94F1-2DB78CBD8560}" type="datetimeFigureOut">
              <a:rPr lang="en-GB" smtClean="0"/>
              <a:pPr/>
              <a:t>26/09/2011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5B3DA0-543A-49DA-8CAA-B99CA6410C5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F2223-70BC-40AF-94F1-2DB78CBD8560}" type="datetimeFigureOut">
              <a:rPr lang="en-GB" smtClean="0"/>
              <a:pPr/>
              <a:t>26/09/2011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5B3DA0-543A-49DA-8CAA-B99CA6410C5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F2223-70BC-40AF-94F1-2DB78CBD8560}" type="datetimeFigureOut">
              <a:rPr lang="en-GB" smtClean="0"/>
              <a:pPr/>
              <a:t>26/09/2011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5B3DA0-543A-49DA-8CAA-B99CA6410C5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F2223-70BC-40AF-94F1-2DB78CBD8560}" type="datetimeFigureOut">
              <a:rPr lang="en-GB" smtClean="0"/>
              <a:pPr/>
              <a:t>26/09/2011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B3DA0-543A-49DA-8CAA-B99CA6410C55}"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Creative Media</a:t>
            </a:r>
            <a:endParaRPr lang="en-GB" dirty="0"/>
          </a:p>
        </p:txBody>
      </p:sp>
      <p:sp>
        <p:nvSpPr>
          <p:cNvPr id="3" name="Subtitle 2"/>
          <p:cNvSpPr>
            <a:spLocks noGrp="1"/>
          </p:cNvSpPr>
          <p:nvPr>
            <p:ph type="subTitle" idx="1"/>
          </p:nvPr>
        </p:nvSpPr>
        <p:spPr/>
        <p:txBody>
          <a:bodyPr/>
          <a:lstStyle/>
          <a:p>
            <a:r>
              <a:rPr lang="en-GB" dirty="0" smtClean="0"/>
              <a:t>Unit 1 </a:t>
            </a:r>
            <a:r>
              <a:rPr lang="en-GB" smtClean="0"/>
              <a:t>Lesson 4</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Language: Camera Shots</a:t>
            </a:r>
            <a:endParaRPr lang="en-US" dirty="0"/>
          </a:p>
        </p:txBody>
      </p:sp>
      <p:sp>
        <p:nvSpPr>
          <p:cNvPr id="3" name="Content Placeholder 2"/>
          <p:cNvSpPr>
            <a:spLocks noGrp="1"/>
          </p:cNvSpPr>
          <p:nvPr>
            <p:ph idx="1"/>
          </p:nvPr>
        </p:nvSpPr>
        <p:spPr>
          <a:xfrm>
            <a:off x="457200" y="1600201"/>
            <a:ext cx="4648200" cy="838200"/>
          </a:xfrm>
        </p:spPr>
        <p:txBody>
          <a:bodyPr/>
          <a:lstStyle/>
          <a:p>
            <a:r>
              <a:rPr lang="en-US" dirty="0" smtClean="0"/>
              <a:t>Over-the-shoulder shot</a:t>
            </a:r>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533400" y="2286000"/>
            <a:ext cx="6858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Language: Camera Angles</a:t>
            </a:r>
            <a:endParaRPr lang="en-US" dirty="0"/>
          </a:p>
        </p:txBody>
      </p:sp>
      <p:sp>
        <p:nvSpPr>
          <p:cNvPr id="4" name="Content Placeholder 3"/>
          <p:cNvSpPr>
            <a:spLocks noGrp="1"/>
          </p:cNvSpPr>
          <p:nvPr>
            <p:ph sz="half" idx="1"/>
          </p:nvPr>
        </p:nvSpPr>
        <p:spPr>
          <a:xfrm>
            <a:off x="533400" y="3429000"/>
            <a:ext cx="4038600" cy="838200"/>
          </a:xfrm>
        </p:spPr>
        <p:txBody>
          <a:bodyPr/>
          <a:lstStyle/>
          <a:p>
            <a:r>
              <a:rPr lang="en-US" dirty="0" smtClean="0"/>
              <a:t>Bird’s eye view</a:t>
            </a:r>
            <a:endParaRPr lang="en-US" dirty="0"/>
          </a:p>
        </p:txBody>
      </p:sp>
      <p:sp>
        <p:nvSpPr>
          <p:cNvPr id="5" name="Content Placeholder 4"/>
          <p:cNvSpPr>
            <a:spLocks noGrp="1"/>
          </p:cNvSpPr>
          <p:nvPr>
            <p:ph sz="half" idx="2"/>
          </p:nvPr>
        </p:nvSpPr>
        <p:spPr>
          <a:xfrm>
            <a:off x="5638800" y="1600200"/>
            <a:ext cx="4038600" cy="4525963"/>
          </a:xfrm>
        </p:spPr>
        <p:txBody>
          <a:bodyPr/>
          <a:lstStyle/>
          <a:p>
            <a:r>
              <a:rPr lang="en-US" dirty="0" smtClean="0"/>
              <a:t>High angle</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457200" y="3962400"/>
            <a:ext cx="3276600" cy="2326386"/>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4572000" y="2133600"/>
            <a:ext cx="4332182" cy="2438400"/>
          </a:xfrm>
          <a:prstGeom prst="rect">
            <a:avLst/>
          </a:prstGeom>
          <a:noFill/>
          <a:ln w="9525">
            <a:noFill/>
            <a:miter lim="800000"/>
            <a:headEnd/>
            <a:tailEnd/>
          </a:ln>
        </p:spPr>
      </p:pic>
      <p:sp>
        <p:nvSpPr>
          <p:cNvPr id="7" name="Rectangle 6"/>
          <p:cNvSpPr/>
          <p:nvPr/>
        </p:nvSpPr>
        <p:spPr>
          <a:xfrm>
            <a:off x="827584" y="2348880"/>
            <a:ext cx="2448272" cy="1200329"/>
          </a:xfrm>
          <a:prstGeom prst="rect">
            <a:avLst/>
          </a:prstGeom>
        </p:spPr>
        <p:txBody>
          <a:bodyPr wrap="square">
            <a:spAutoFit/>
          </a:bodyPr>
          <a:lstStyle/>
          <a:p>
            <a:r>
              <a:rPr lang="en-GB" sz="2400" dirty="0" smtClean="0"/>
              <a:t>The camera is directly above the action.</a:t>
            </a:r>
            <a:endParaRPr lang="en-GB" sz="2400" dirty="0"/>
          </a:p>
        </p:txBody>
      </p:sp>
      <p:sp>
        <p:nvSpPr>
          <p:cNvPr id="8" name="Rectangle 7"/>
          <p:cNvSpPr/>
          <p:nvPr/>
        </p:nvSpPr>
        <p:spPr>
          <a:xfrm>
            <a:off x="5148064" y="4653136"/>
            <a:ext cx="3366120" cy="707886"/>
          </a:xfrm>
          <a:prstGeom prst="rect">
            <a:avLst/>
          </a:prstGeom>
        </p:spPr>
        <p:txBody>
          <a:bodyPr wrap="square">
            <a:spAutoFit/>
          </a:bodyPr>
          <a:lstStyle/>
          <a:p>
            <a:r>
              <a:rPr lang="en-GB" sz="2000" dirty="0" smtClean="0"/>
              <a:t>The camera is above the action, looking down at it.</a:t>
            </a:r>
            <a:endParaRPr lang="en-GB"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Language: Camera Angles</a:t>
            </a:r>
            <a:endParaRPr lang="en-US" dirty="0"/>
          </a:p>
        </p:txBody>
      </p:sp>
      <p:sp>
        <p:nvSpPr>
          <p:cNvPr id="3" name="Content Placeholder 2"/>
          <p:cNvSpPr>
            <a:spLocks noGrp="1"/>
          </p:cNvSpPr>
          <p:nvPr>
            <p:ph sz="half" idx="1"/>
          </p:nvPr>
        </p:nvSpPr>
        <p:spPr/>
        <p:txBody>
          <a:bodyPr>
            <a:normAutofit/>
          </a:bodyPr>
          <a:lstStyle/>
          <a:p>
            <a:r>
              <a:rPr lang="en-US" dirty="0" smtClean="0"/>
              <a:t>Eye-level</a:t>
            </a:r>
            <a:endParaRPr lang="en-US" dirty="0"/>
          </a:p>
        </p:txBody>
      </p:sp>
      <p:sp>
        <p:nvSpPr>
          <p:cNvPr id="4" name="Content Placeholder 3"/>
          <p:cNvSpPr>
            <a:spLocks noGrp="1"/>
          </p:cNvSpPr>
          <p:nvPr>
            <p:ph sz="half" idx="2"/>
          </p:nvPr>
        </p:nvSpPr>
        <p:spPr>
          <a:xfrm>
            <a:off x="5868144" y="2996952"/>
            <a:ext cx="2232248" cy="1024880"/>
          </a:xfrm>
        </p:spPr>
        <p:txBody>
          <a:bodyPr>
            <a:normAutofit/>
          </a:bodyPr>
          <a:lstStyle/>
          <a:p>
            <a:r>
              <a:rPr lang="en-US" dirty="0" smtClean="0"/>
              <a:t>Low angle</a:t>
            </a:r>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228600" y="2209800"/>
            <a:ext cx="3544608" cy="2786062"/>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3962400" y="3454400"/>
            <a:ext cx="5105400" cy="3403600"/>
          </a:xfrm>
          <a:prstGeom prst="rect">
            <a:avLst/>
          </a:prstGeom>
          <a:noFill/>
          <a:ln w="9525">
            <a:noFill/>
            <a:miter lim="800000"/>
            <a:headEnd/>
            <a:tailEnd/>
          </a:ln>
        </p:spPr>
      </p:pic>
      <p:sp>
        <p:nvSpPr>
          <p:cNvPr id="8" name="Rectangle 7"/>
          <p:cNvSpPr/>
          <p:nvPr/>
        </p:nvSpPr>
        <p:spPr>
          <a:xfrm>
            <a:off x="5796136" y="2060848"/>
            <a:ext cx="2646040" cy="1015663"/>
          </a:xfrm>
          <a:prstGeom prst="rect">
            <a:avLst/>
          </a:prstGeom>
        </p:spPr>
        <p:txBody>
          <a:bodyPr wrap="square">
            <a:spAutoFit/>
          </a:bodyPr>
          <a:lstStyle/>
          <a:p>
            <a:r>
              <a:rPr lang="en-GB" sz="2000" dirty="0" smtClean="0"/>
              <a:t>The camera is below the action, looking up at it.</a:t>
            </a:r>
            <a:endParaRPr lang="en-GB"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Language: Camera Angles</a:t>
            </a:r>
            <a:endParaRPr lang="en-US" dirty="0"/>
          </a:p>
        </p:txBody>
      </p:sp>
      <p:sp>
        <p:nvSpPr>
          <p:cNvPr id="3" name="Content Placeholder 2"/>
          <p:cNvSpPr>
            <a:spLocks noGrp="1"/>
          </p:cNvSpPr>
          <p:nvPr>
            <p:ph sz="half" idx="1"/>
          </p:nvPr>
        </p:nvSpPr>
        <p:spPr>
          <a:xfrm>
            <a:off x="539552" y="1484784"/>
            <a:ext cx="4038600" cy="4525963"/>
          </a:xfrm>
        </p:spPr>
        <p:txBody>
          <a:bodyPr/>
          <a:lstStyle/>
          <a:p>
            <a:r>
              <a:rPr lang="en-US" dirty="0" smtClean="0"/>
              <a:t>Oblique/Canted angle</a:t>
            </a:r>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323528" y="2348880"/>
            <a:ext cx="5181600" cy="3886200"/>
          </a:xfrm>
          <a:prstGeom prst="rect">
            <a:avLst/>
          </a:prstGeom>
          <a:noFill/>
          <a:ln w="9525">
            <a:noFill/>
            <a:miter lim="800000"/>
            <a:headEnd/>
            <a:tailEnd/>
          </a:ln>
        </p:spPr>
      </p:pic>
      <p:sp>
        <p:nvSpPr>
          <p:cNvPr id="5" name="Rectangle 4"/>
          <p:cNvSpPr/>
          <p:nvPr/>
        </p:nvSpPr>
        <p:spPr>
          <a:xfrm>
            <a:off x="6012160" y="4653136"/>
            <a:ext cx="2880320" cy="1692771"/>
          </a:xfrm>
          <a:prstGeom prst="rect">
            <a:avLst/>
          </a:prstGeom>
        </p:spPr>
        <p:txBody>
          <a:bodyPr wrap="square">
            <a:spAutoFit/>
          </a:bodyPr>
          <a:lstStyle/>
          <a:p>
            <a:r>
              <a:rPr lang="en-GB" sz="3200" dirty="0" smtClean="0"/>
              <a:t>Worms Eye View</a:t>
            </a:r>
          </a:p>
          <a:p>
            <a:r>
              <a:rPr lang="en-GB" sz="2000" dirty="0" smtClean="0"/>
              <a:t>The camera is directly below the action.</a:t>
            </a:r>
            <a:endParaRPr lang="en-GB" sz="2000" dirty="0"/>
          </a:p>
        </p:txBody>
      </p:sp>
      <p:pic>
        <p:nvPicPr>
          <p:cNvPr id="5122" name="Picture 2" descr="http://www.worldofstock.com/slides/TAO1112.jpg"/>
          <p:cNvPicPr>
            <a:picLocks noChangeAspect="1" noChangeArrowheads="1"/>
          </p:cNvPicPr>
          <p:nvPr/>
        </p:nvPicPr>
        <p:blipFill>
          <a:blip r:embed="rId3" cstate="print"/>
          <a:srcRect/>
          <a:stretch>
            <a:fillRect/>
          </a:stretch>
        </p:blipFill>
        <p:spPr bwMode="auto">
          <a:xfrm>
            <a:off x="6228184" y="1484784"/>
            <a:ext cx="2285102" cy="309634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unge_Bar_long_shot"/>
          <p:cNvPicPr>
            <a:picLocks noChangeAspect="1" noChangeArrowheads="1"/>
          </p:cNvPicPr>
          <p:nvPr/>
        </p:nvPicPr>
        <p:blipFill>
          <a:blip r:embed="rId2" cstate="print"/>
          <a:srcRect/>
          <a:stretch>
            <a:fillRect/>
          </a:stretch>
        </p:blipFill>
        <p:spPr bwMode="auto">
          <a:xfrm>
            <a:off x="468313" y="260350"/>
            <a:ext cx="8316912" cy="5535613"/>
          </a:xfrm>
          <a:prstGeom prst="rect">
            <a:avLst/>
          </a:prstGeom>
          <a:noFill/>
        </p:spPr>
      </p:pic>
      <p:sp>
        <p:nvSpPr>
          <p:cNvPr id="7" name="Rectangle 6"/>
          <p:cNvSpPr>
            <a:spLocks noChangeArrowheads="1"/>
          </p:cNvSpPr>
          <p:nvPr/>
        </p:nvSpPr>
        <p:spPr bwMode="auto">
          <a:xfrm>
            <a:off x="395288" y="260350"/>
            <a:ext cx="8353425" cy="5545138"/>
          </a:xfrm>
          <a:prstGeom prst="rect">
            <a:avLst/>
          </a:prstGeom>
          <a:noFill/>
          <a:ln w="63500">
            <a:solidFill>
              <a:srgbClr val="FF0000"/>
            </a:solidFill>
            <a:miter lim="800000"/>
            <a:headEnd/>
            <a:tailEnd/>
          </a:ln>
          <a:effectLst/>
        </p:spPr>
        <p:txBody>
          <a:bodyPr wrap="none" anchor="ctr"/>
          <a:lstStyle/>
          <a:p>
            <a:endParaRPr lang="en-GB"/>
          </a:p>
        </p:txBody>
      </p:sp>
      <p:sp>
        <p:nvSpPr>
          <p:cNvPr id="8" name="Text Box 7"/>
          <p:cNvSpPr txBox="1">
            <a:spLocks noChangeArrowheads="1"/>
          </p:cNvSpPr>
          <p:nvPr/>
        </p:nvSpPr>
        <p:spPr bwMode="auto">
          <a:xfrm>
            <a:off x="5435600" y="5157788"/>
            <a:ext cx="3189288" cy="519112"/>
          </a:xfrm>
          <a:prstGeom prst="rect">
            <a:avLst/>
          </a:prstGeom>
          <a:noFill/>
          <a:ln w="9525">
            <a:noFill/>
            <a:miter lim="800000"/>
            <a:headEnd/>
            <a:tailEnd/>
          </a:ln>
          <a:effectLst/>
        </p:spPr>
        <p:txBody>
          <a:bodyPr wrap="none">
            <a:spAutoFit/>
          </a:bodyPr>
          <a:lstStyle/>
          <a:p>
            <a:r>
              <a:rPr lang="en-GB" sz="2800" b="1">
                <a:solidFill>
                  <a:srgbClr val="FF0000"/>
                </a:solidFill>
              </a:rPr>
              <a:t>Establishing Shot</a:t>
            </a:r>
          </a:p>
        </p:txBody>
      </p:sp>
      <p:sp>
        <p:nvSpPr>
          <p:cNvPr id="9" name="Rectangle 8"/>
          <p:cNvSpPr>
            <a:spLocks noChangeArrowheads="1"/>
          </p:cNvSpPr>
          <p:nvPr/>
        </p:nvSpPr>
        <p:spPr bwMode="auto">
          <a:xfrm>
            <a:off x="1547813" y="930275"/>
            <a:ext cx="6264275" cy="4159250"/>
          </a:xfrm>
          <a:prstGeom prst="rect">
            <a:avLst/>
          </a:prstGeom>
          <a:noFill/>
          <a:ln w="63500">
            <a:solidFill>
              <a:srgbClr val="00FF00"/>
            </a:solidFill>
            <a:miter lim="800000"/>
            <a:headEnd/>
            <a:tailEnd/>
          </a:ln>
          <a:effectLst/>
        </p:spPr>
        <p:txBody>
          <a:bodyPr wrap="none" anchor="ctr"/>
          <a:lstStyle/>
          <a:p>
            <a:endParaRPr lang="en-GB"/>
          </a:p>
        </p:txBody>
      </p:sp>
      <p:sp>
        <p:nvSpPr>
          <p:cNvPr id="10" name="Text Box 9"/>
          <p:cNvSpPr txBox="1">
            <a:spLocks noChangeArrowheads="1"/>
          </p:cNvSpPr>
          <p:nvPr/>
        </p:nvSpPr>
        <p:spPr bwMode="auto">
          <a:xfrm>
            <a:off x="5724525" y="4437063"/>
            <a:ext cx="1943100" cy="519112"/>
          </a:xfrm>
          <a:prstGeom prst="rect">
            <a:avLst/>
          </a:prstGeom>
          <a:noFill/>
          <a:ln w="9525">
            <a:noFill/>
            <a:miter lim="800000"/>
            <a:headEnd/>
            <a:tailEnd/>
          </a:ln>
          <a:effectLst/>
        </p:spPr>
        <p:txBody>
          <a:bodyPr wrap="none">
            <a:spAutoFit/>
          </a:bodyPr>
          <a:lstStyle/>
          <a:p>
            <a:r>
              <a:rPr lang="en-GB" sz="2800" b="1">
                <a:solidFill>
                  <a:srgbClr val="00FF00"/>
                </a:solidFill>
              </a:rPr>
              <a:t>Long Shot</a:t>
            </a:r>
          </a:p>
        </p:txBody>
      </p:sp>
      <p:sp>
        <p:nvSpPr>
          <p:cNvPr id="11" name="TextBox 10"/>
          <p:cNvSpPr txBox="1"/>
          <p:nvPr/>
        </p:nvSpPr>
        <p:spPr>
          <a:xfrm>
            <a:off x="539552" y="5949280"/>
            <a:ext cx="8460432" cy="646331"/>
          </a:xfrm>
          <a:prstGeom prst="rect">
            <a:avLst/>
          </a:prstGeom>
          <a:noFill/>
        </p:spPr>
        <p:txBody>
          <a:bodyPr wrap="square" rtlCol="0">
            <a:spAutoFit/>
          </a:bodyPr>
          <a:lstStyle/>
          <a:p>
            <a:r>
              <a:rPr lang="en-GB" sz="3600" b="1" dirty="0" smtClean="0"/>
              <a:t>Crop this so it is a Medium or Mid Shot</a:t>
            </a:r>
            <a:endParaRPr lang="en-GB" sz="3600" b="1" dirty="0"/>
          </a:p>
        </p:txBody>
      </p:sp>
      <p:sp>
        <p:nvSpPr>
          <p:cNvPr id="12" name="TextBox 11"/>
          <p:cNvSpPr txBox="1"/>
          <p:nvPr/>
        </p:nvSpPr>
        <p:spPr>
          <a:xfrm>
            <a:off x="539552" y="5949280"/>
            <a:ext cx="8460432" cy="646331"/>
          </a:xfrm>
          <a:prstGeom prst="rect">
            <a:avLst/>
          </a:prstGeom>
          <a:noFill/>
        </p:spPr>
        <p:txBody>
          <a:bodyPr wrap="square" rtlCol="0">
            <a:spAutoFit/>
          </a:bodyPr>
          <a:lstStyle/>
          <a:p>
            <a:r>
              <a:rPr lang="en-GB" sz="3600" b="1" dirty="0" smtClean="0"/>
              <a:t>Crop this so it is a Close-Up</a:t>
            </a:r>
            <a:endParaRPr lang="en-GB" sz="3600" b="1" dirty="0"/>
          </a:p>
        </p:txBody>
      </p:sp>
      <p:sp>
        <p:nvSpPr>
          <p:cNvPr id="13" name="TextBox 12"/>
          <p:cNvSpPr txBox="1"/>
          <p:nvPr/>
        </p:nvSpPr>
        <p:spPr>
          <a:xfrm>
            <a:off x="539552" y="5951021"/>
            <a:ext cx="8460432" cy="646331"/>
          </a:xfrm>
          <a:prstGeom prst="rect">
            <a:avLst/>
          </a:prstGeom>
          <a:noFill/>
        </p:spPr>
        <p:txBody>
          <a:bodyPr wrap="square" rtlCol="0">
            <a:spAutoFit/>
          </a:bodyPr>
          <a:lstStyle/>
          <a:p>
            <a:r>
              <a:rPr lang="en-GB" sz="3600" b="1" dirty="0" smtClean="0"/>
              <a:t>Crop this so it is a an Extreme Close-Up</a:t>
            </a:r>
            <a:endParaRPr lang="en-GB"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Wasp%20LONG%20SHOT"/>
          <p:cNvPicPr>
            <a:picLocks noChangeAspect="1" noChangeArrowheads="1"/>
          </p:cNvPicPr>
          <p:nvPr/>
        </p:nvPicPr>
        <p:blipFill>
          <a:blip r:embed="rId2" cstate="print"/>
          <a:srcRect/>
          <a:stretch>
            <a:fillRect/>
          </a:stretch>
        </p:blipFill>
        <p:spPr bwMode="auto">
          <a:xfrm>
            <a:off x="395536" y="1608980"/>
            <a:ext cx="8316912" cy="5132388"/>
          </a:xfrm>
          <a:prstGeom prst="rect">
            <a:avLst/>
          </a:prstGeom>
          <a:noFill/>
        </p:spPr>
      </p:pic>
      <p:sp>
        <p:nvSpPr>
          <p:cNvPr id="3" name="TextBox 2"/>
          <p:cNvSpPr txBox="1"/>
          <p:nvPr/>
        </p:nvSpPr>
        <p:spPr>
          <a:xfrm>
            <a:off x="611560" y="188640"/>
            <a:ext cx="7416824" cy="1200329"/>
          </a:xfrm>
          <a:prstGeom prst="rect">
            <a:avLst/>
          </a:prstGeom>
          <a:noFill/>
        </p:spPr>
        <p:txBody>
          <a:bodyPr wrap="square" rtlCol="0">
            <a:spAutoFit/>
          </a:bodyPr>
          <a:lstStyle/>
          <a:p>
            <a:r>
              <a:rPr lang="en-GB" sz="2400" dirty="0" smtClean="0"/>
              <a:t>Using and the ‘Insert’ tab at the top, draw and label each shot type (ES, LS, </a:t>
            </a:r>
            <a:r>
              <a:rPr lang="en-GB" sz="2400" dirty="0" smtClean="0"/>
              <a:t>CU, </a:t>
            </a:r>
            <a:r>
              <a:rPr lang="en-GB" sz="2400" dirty="0" smtClean="0"/>
              <a:t>ECU) for the following pictures in the same way as modelled earlier in the lesson. </a:t>
            </a:r>
            <a:endParaRPr lang="en-GB"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88640"/>
            <a:ext cx="7416824" cy="1200329"/>
          </a:xfrm>
          <a:prstGeom prst="rect">
            <a:avLst/>
          </a:prstGeom>
          <a:noFill/>
        </p:spPr>
        <p:txBody>
          <a:bodyPr wrap="square" rtlCol="0">
            <a:spAutoFit/>
          </a:bodyPr>
          <a:lstStyle/>
          <a:p>
            <a:r>
              <a:rPr lang="en-GB" sz="2400" dirty="0" smtClean="0"/>
              <a:t>Using and the ‘Insert’ tab at the top, draw and label each shot type (ES, LS, CP, ECU) for the following pictures in the same way as modelled earlier in the lesson. </a:t>
            </a:r>
            <a:endParaRPr lang="en-GB" sz="2400" dirty="0"/>
          </a:p>
        </p:txBody>
      </p:sp>
      <p:pic>
        <p:nvPicPr>
          <p:cNvPr id="2050" name="Picture 2" descr="http://www.annamorphic.co.uk/machinima/images/EL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72" y="1487926"/>
            <a:ext cx="9000998" cy="534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263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88640"/>
            <a:ext cx="7416824" cy="1200329"/>
          </a:xfrm>
          <a:prstGeom prst="rect">
            <a:avLst/>
          </a:prstGeom>
          <a:noFill/>
        </p:spPr>
        <p:txBody>
          <a:bodyPr wrap="square" rtlCol="0">
            <a:spAutoFit/>
          </a:bodyPr>
          <a:lstStyle/>
          <a:p>
            <a:r>
              <a:rPr lang="en-GB" sz="2400" dirty="0" smtClean="0"/>
              <a:t>Using and the ‘Insert’ tab at the top, draw and label each shot type (ES, LS, CP, ECU) for the following pictures in the same way as modelled earlier in the lesson. </a:t>
            </a:r>
            <a:endParaRPr lang="en-GB" sz="2400" dirty="0"/>
          </a:p>
        </p:txBody>
      </p:sp>
      <p:pic>
        <p:nvPicPr>
          <p:cNvPr id="3074" name="Picture 2" descr="http://classes.yale.edu/film-analysis/graphics/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096" y="1356513"/>
            <a:ext cx="7200800" cy="543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355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88640"/>
            <a:ext cx="7416824" cy="1200329"/>
          </a:xfrm>
          <a:prstGeom prst="rect">
            <a:avLst/>
          </a:prstGeom>
          <a:noFill/>
        </p:spPr>
        <p:txBody>
          <a:bodyPr wrap="square" rtlCol="0">
            <a:spAutoFit/>
          </a:bodyPr>
          <a:lstStyle/>
          <a:p>
            <a:r>
              <a:rPr lang="en-GB" sz="2400" dirty="0" smtClean="0"/>
              <a:t>Using and the ‘Insert’ tab at the top, draw and label each shot type (ES, LS, CP, ECU) for the following pictures in the same way as modelled earlier in the lesson. </a:t>
            </a:r>
            <a:endParaRPr lang="en-GB" sz="2400" dirty="0"/>
          </a:p>
        </p:txBody>
      </p:sp>
      <p:pic>
        <p:nvPicPr>
          <p:cNvPr id="4098" name="Picture 2" descr="http://www.mediaedwales.org.uk/publicity/images/photos/shots/length/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19" y="1424804"/>
            <a:ext cx="6506818" cy="5205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07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88640"/>
            <a:ext cx="7416824" cy="1200329"/>
          </a:xfrm>
          <a:prstGeom prst="rect">
            <a:avLst/>
          </a:prstGeom>
          <a:noFill/>
        </p:spPr>
        <p:txBody>
          <a:bodyPr wrap="square" rtlCol="0">
            <a:spAutoFit/>
          </a:bodyPr>
          <a:lstStyle/>
          <a:p>
            <a:r>
              <a:rPr lang="en-GB" sz="2400" dirty="0" smtClean="0"/>
              <a:t>Using and the ‘Insert’ tab at the top, draw and label each shot type (ES, LS, CP, ECU) for the following pictures in the same way as modelled earlier in the lesson. </a:t>
            </a:r>
            <a:endParaRPr lang="en-GB" sz="2400" dirty="0"/>
          </a:p>
        </p:txBody>
      </p:sp>
      <p:pic>
        <p:nvPicPr>
          <p:cNvPr id="5122" name="Picture 2" descr="http://abernethylqegs.files.wordpress.com/2011/03/screen-shot-2011-03-25-at-10-3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99787"/>
            <a:ext cx="8676615" cy="4903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13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Objective</a:t>
            </a:r>
            <a:endParaRPr lang="en-GB" dirty="0"/>
          </a:p>
        </p:txBody>
      </p:sp>
      <p:sp>
        <p:nvSpPr>
          <p:cNvPr id="3" name="Content Placeholder 2"/>
          <p:cNvSpPr>
            <a:spLocks noGrp="1"/>
          </p:cNvSpPr>
          <p:nvPr>
            <p:ph idx="1"/>
          </p:nvPr>
        </p:nvSpPr>
        <p:spPr/>
        <p:txBody>
          <a:bodyPr>
            <a:normAutofit/>
          </a:bodyPr>
          <a:lstStyle/>
          <a:p>
            <a:r>
              <a:rPr lang="en-GB" sz="6600" dirty="0" smtClean="0"/>
              <a:t>At the end of this lesson we will have labelled various film shots and angles.</a:t>
            </a:r>
            <a:endParaRPr lang="en-GB" sz="6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p:txBody>
          <a:bodyPr>
            <a:normAutofit/>
          </a:bodyPr>
          <a:lstStyle/>
          <a:p>
            <a:r>
              <a:rPr lang="en-GB" sz="6600" dirty="0" smtClean="0"/>
              <a:t>QUIZ! Can you explain each of the following 5 shots?</a:t>
            </a:r>
            <a:endParaRPr lang="en-GB" sz="6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ndiana_jones_and_the_temple_of_doom_ver1-723883"/>
          <p:cNvPicPr>
            <a:picLocks noChangeAspect="1" noChangeArrowheads="1"/>
          </p:cNvPicPr>
          <p:nvPr/>
        </p:nvPicPr>
        <p:blipFill>
          <a:blip r:embed="rId2" cstate="print"/>
          <a:srcRect/>
          <a:stretch>
            <a:fillRect/>
          </a:stretch>
        </p:blipFill>
        <p:spPr bwMode="auto">
          <a:xfrm>
            <a:off x="2305050" y="0"/>
            <a:ext cx="4533900" cy="6858000"/>
          </a:xfrm>
          <a:prstGeom prst="rect">
            <a:avLst/>
          </a:prstGeom>
          <a:noFill/>
        </p:spPr>
      </p:pic>
      <p:sp>
        <p:nvSpPr>
          <p:cNvPr id="7174" name="Text Box 6"/>
          <p:cNvSpPr txBox="1">
            <a:spLocks noChangeArrowheads="1"/>
          </p:cNvSpPr>
          <p:nvPr/>
        </p:nvSpPr>
        <p:spPr bwMode="auto">
          <a:xfrm>
            <a:off x="250825" y="260350"/>
            <a:ext cx="749300" cy="1311275"/>
          </a:xfrm>
          <a:prstGeom prst="rect">
            <a:avLst/>
          </a:prstGeom>
          <a:noFill/>
          <a:ln w="9525">
            <a:noFill/>
            <a:miter lim="800000"/>
            <a:headEnd/>
            <a:tailEnd/>
          </a:ln>
          <a:effectLst/>
        </p:spPr>
        <p:txBody>
          <a:bodyPr wrap="none">
            <a:spAutoFit/>
          </a:bodyPr>
          <a:lstStyle/>
          <a:p>
            <a:r>
              <a:rPr lang="en-GB" sz="8000" b="1">
                <a:solidFill>
                  <a:schemeClr val="bg1"/>
                </a:solidFill>
              </a:rPr>
              <a:t>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p>
        </p:txBody>
      </p:sp>
      <p:sp>
        <p:nvSpPr>
          <p:cNvPr id="8195" name="Rectangle 3"/>
          <p:cNvSpPr>
            <a:spLocks noGrp="1" noChangeArrowheads="1"/>
          </p:cNvSpPr>
          <p:nvPr>
            <p:ph type="body" idx="1"/>
          </p:nvPr>
        </p:nvSpPr>
        <p:spPr/>
        <p:txBody>
          <a:bodyPr/>
          <a:lstStyle/>
          <a:p>
            <a:endParaRPr lang="en-US"/>
          </a:p>
        </p:txBody>
      </p:sp>
      <p:pic>
        <p:nvPicPr>
          <p:cNvPr id="8196" name="Picture 4" descr="indiana-jones"/>
          <p:cNvPicPr>
            <a:picLocks noChangeAspect="1" noChangeArrowheads="1"/>
          </p:cNvPicPr>
          <p:nvPr/>
        </p:nvPicPr>
        <p:blipFill>
          <a:blip r:embed="rId2" cstate="print"/>
          <a:srcRect/>
          <a:stretch>
            <a:fillRect/>
          </a:stretch>
        </p:blipFill>
        <p:spPr bwMode="auto">
          <a:xfrm>
            <a:off x="1876425" y="0"/>
            <a:ext cx="5391150" cy="6858000"/>
          </a:xfrm>
          <a:prstGeom prst="rect">
            <a:avLst/>
          </a:prstGeom>
          <a:noFill/>
        </p:spPr>
      </p:pic>
      <p:sp>
        <p:nvSpPr>
          <p:cNvPr id="8198" name="Text Box 6"/>
          <p:cNvSpPr txBox="1">
            <a:spLocks noChangeArrowheads="1"/>
          </p:cNvSpPr>
          <p:nvPr/>
        </p:nvSpPr>
        <p:spPr bwMode="auto">
          <a:xfrm>
            <a:off x="250825" y="260350"/>
            <a:ext cx="749300" cy="1311275"/>
          </a:xfrm>
          <a:prstGeom prst="rect">
            <a:avLst/>
          </a:prstGeom>
          <a:noFill/>
          <a:ln w="9525">
            <a:noFill/>
            <a:miter lim="800000"/>
            <a:headEnd/>
            <a:tailEnd/>
          </a:ln>
          <a:effectLst/>
        </p:spPr>
        <p:txBody>
          <a:bodyPr wrap="none">
            <a:spAutoFit/>
          </a:bodyPr>
          <a:lstStyle/>
          <a:p>
            <a:r>
              <a:rPr lang="en-GB" sz="8000" b="1">
                <a:solidFill>
                  <a:schemeClr val="bg1"/>
                </a:solidFill>
              </a:rPr>
              <a:t>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a:p>
        </p:txBody>
      </p:sp>
      <p:sp>
        <p:nvSpPr>
          <p:cNvPr id="9219" name="Rectangle 3"/>
          <p:cNvSpPr>
            <a:spLocks noGrp="1" noChangeArrowheads="1"/>
          </p:cNvSpPr>
          <p:nvPr>
            <p:ph type="body" idx="1"/>
          </p:nvPr>
        </p:nvSpPr>
        <p:spPr/>
        <p:txBody>
          <a:bodyPr/>
          <a:lstStyle/>
          <a:p>
            <a:endParaRPr lang="en-US"/>
          </a:p>
        </p:txBody>
      </p:sp>
      <p:pic>
        <p:nvPicPr>
          <p:cNvPr id="9220" name="Picture 4" descr="indiana_jones_wearing_his_hat"/>
          <p:cNvPicPr>
            <a:picLocks noChangeAspect="1" noChangeArrowheads="1"/>
          </p:cNvPicPr>
          <p:nvPr/>
        </p:nvPicPr>
        <p:blipFill>
          <a:blip r:embed="rId2" cstate="print"/>
          <a:srcRect/>
          <a:stretch>
            <a:fillRect/>
          </a:stretch>
        </p:blipFill>
        <p:spPr bwMode="auto">
          <a:xfrm>
            <a:off x="2273300" y="0"/>
            <a:ext cx="4597400" cy="6858000"/>
          </a:xfrm>
          <a:prstGeom prst="rect">
            <a:avLst/>
          </a:prstGeom>
          <a:noFill/>
        </p:spPr>
      </p:pic>
      <p:sp>
        <p:nvSpPr>
          <p:cNvPr id="9222" name="Text Box 6"/>
          <p:cNvSpPr txBox="1">
            <a:spLocks noChangeArrowheads="1"/>
          </p:cNvSpPr>
          <p:nvPr/>
        </p:nvSpPr>
        <p:spPr bwMode="auto">
          <a:xfrm>
            <a:off x="250825" y="260350"/>
            <a:ext cx="749300" cy="1311275"/>
          </a:xfrm>
          <a:prstGeom prst="rect">
            <a:avLst/>
          </a:prstGeom>
          <a:noFill/>
          <a:ln w="9525">
            <a:noFill/>
            <a:miter lim="800000"/>
            <a:headEnd/>
            <a:tailEnd/>
          </a:ln>
          <a:effectLst/>
        </p:spPr>
        <p:txBody>
          <a:bodyPr wrap="none">
            <a:spAutoFit/>
          </a:bodyPr>
          <a:lstStyle/>
          <a:p>
            <a:r>
              <a:rPr lang="en-GB" sz="8000" b="1">
                <a:solidFill>
                  <a:schemeClr val="bg1"/>
                </a:solidFill>
              </a:rPr>
              <a:t>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a:p>
        </p:txBody>
      </p:sp>
      <p:sp>
        <p:nvSpPr>
          <p:cNvPr id="10243" name="Rectangle 3"/>
          <p:cNvSpPr>
            <a:spLocks noGrp="1" noChangeArrowheads="1"/>
          </p:cNvSpPr>
          <p:nvPr>
            <p:ph type="body" idx="1"/>
          </p:nvPr>
        </p:nvSpPr>
        <p:spPr/>
        <p:txBody>
          <a:bodyPr/>
          <a:lstStyle/>
          <a:p>
            <a:endParaRPr lang="en-US"/>
          </a:p>
        </p:txBody>
      </p:sp>
      <p:pic>
        <p:nvPicPr>
          <p:cNvPr id="10244" name="Picture 4"/>
          <p:cNvPicPr>
            <a:picLocks noChangeAspect="1" noChangeArrowheads="1"/>
          </p:cNvPicPr>
          <p:nvPr/>
        </p:nvPicPr>
        <p:blipFill>
          <a:blip r:embed="rId2" cstate="print"/>
          <a:srcRect l="38676" t="20288" r="24492" b="56029"/>
          <a:stretch>
            <a:fillRect/>
          </a:stretch>
        </p:blipFill>
        <p:spPr bwMode="auto">
          <a:xfrm>
            <a:off x="0" y="1484313"/>
            <a:ext cx="9144000" cy="4217987"/>
          </a:xfrm>
          <a:prstGeom prst="rect">
            <a:avLst/>
          </a:prstGeom>
          <a:noFill/>
          <a:ln w="9525">
            <a:noFill/>
            <a:miter lim="800000"/>
            <a:headEnd/>
            <a:tailEnd/>
          </a:ln>
          <a:effectLst/>
        </p:spPr>
      </p:pic>
      <p:sp>
        <p:nvSpPr>
          <p:cNvPr id="10246" name="Text Box 6"/>
          <p:cNvSpPr txBox="1">
            <a:spLocks noChangeArrowheads="1"/>
          </p:cNvSpPr>
          <p:nvPr/>
        </p:nvSpPr>
        <p:spPr bwMode="auto">
          <a:xfrm>
            <a:off x="250825" y="260350"/>
            <a:ext cx="749300" cy="1311275"/>
          </a:xfrm>
          <a:prstGeom prst="rect">
            <a:avLst/>
          </a:prstGeom>
          <a:noFill/>
          <a:ln w="9525">
            <a:noFill/>
            <a:miter lim="800000"/>
            <a:headEnd/>
            <a:tailEnd/>
          </a:ln>
          <a:effectLst/>
        </p:spPr>
        <p:txBody>
          <a:bodyPr wrap="none">
            <a:spAutoFit/>
          </a:bodyPr>
          <a:lstStyle/>
          <a:p>
            <a:r>
              <a:rPr lang="en-GB" sz="8000" b="1">
                <a:solidFill>
                  <a:schemeClr val="bg1"/>
                </a:solidFill>
              </a:rPr>
              <a:t>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ndiana-jones-photo_403x346"/>
          <p:cNvPicPr>
            <a:picLocks noChangeAspect="1" noChangeArrowheads="1"/>
          </p:cNvPicPr>
          <p:nvPr/>
        </p:nvPicPr>
        <p:blipFill>
          <a:blip r:embed="rId2" cstate="print"/>
          <a:srcRect/>
          <a:stretch>
            <a:fillRect/>
          </a:stretch>
        </p:blipFill>
        <p:spPr bwMode="auto">
          <a:xfrm>
            <a:off x="684213" y="28575"/>
            <a:ext cx="7848600" cy="6738938"/>
          </a:xfrm>
          <a:prstGeom prst="rect">
            <a:avLst/>
          </a:prstGeom>
          <a:noFill/>
        </p:spPr>
      </p:pic>
      <p:sp>
        <p:nvSpPr>
          <p:cNvPr id="11270" name="Text Box 6"/>
          <p:cNvSpPr txBox="1">
            <a:spLocks noChangeArrowheads="1"/>
          </p:cNvSpPr>
          <p:nvPr/>
        </p:nvSpPr>
        <p:spPr bwMode="auto">
          <a:xfrm>
            <a:off x="250825" y="260350"/>
            <a:ext cx="749300" cy="1311275"/>
          </a:xfrm>
          <a:prstGeom prst="rect">
            <a:avLst/>
          </a:prstGeom>
          <a:noFill/>
          <a:ln w="9525">
            <a:noFill/>
            <a:miter lim="800000"/>
            <a:headEnd/>
            <a:tailEnd/>
          </a:ln>
          <a:effectLst/>
        </p:spPr>
        <p:txBody>
          <a:bodyPr wrap="none">
            <a:spAutoFit/>
          </a:bodyPr>
          <a:lstStyle/>
          <a:p>
            <a:r>
              <a:rPr lang="en-GB" sz="8000" b="1">
                <a:solidFill>
                  <a:schemeClr val="bg1"/>
                </a:solidFill>
              </a:rPr>
              <a:t>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rclaveria.com/12%20Basic%20Shots/CantedOblique_ANG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3"/>
            <a:ext cx="7482706" cy="49884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99392"/>
            <a:ext cx="8229600" cy="1143000"/>
          </a:xfrm>
        </p:spPr>
        <p:txBody>
          <a:bodyPr/>
          <a:lstStyle/>
          <a:p>
            <a:r>
              <a:rPr lang="en-GB" dirty="0" smtClean="0"/>
              <a:t>Starter</a:t>
            </a:r>
            <a:endParaRPr lang="en-GB" dirty="0"/>
          </a:p>
        </p:txBody>
      </p:sp>
      <p:sp>
        <p:nvSpPr>
          <p:cNvPr id="3" name="Content Placeholder 2"/>
          <p:cNvSpPr>
            <a:spLocks noGrp="1"/>
          </p:cNvSpPr>
          <p:nvPr>
            <p:ph idx="1"/>
          </p:nvPr>
        </p:nvSpPr>
        <p:spPr>
          <a:xfrm>
            <a:off x="467544" y="836712"/>
            <a:ext cx="8229600" cy="4525963"/>
          </a:xfrm>
        </p:spPr>
        <p:txBody>
          <a:bodyPr/>
          <a:lstStyle/>
          <a:p>
            <a:r>
              <a:rPr lang="en-GB" dirty="0" smtClean="0"/>
              <a:t>What does this shot type </a:t>
            </a:r>
            <a:r>
              <a:rPr lang="en-GB" dirty="0" err="1" smtClean="0"/>
              <a:t>connotate</a:t>
            </a:r>
            <a:r>
              <a:rPr lang="en-GB" dirty="0" smtClean="0"/>
              <a:t> and </a:t>
            </a:r>
            <a:r>
              <a:rPr lang="en-GB" dirty="0" err="1" smtClean="0"/>
              <a:t>denotate</a:t>
            </a:r>
            <a:r>
              <a:rPr lang="en-GB" dirty="0" smtClean="0"/>
              <a:t>?</a:t>
            </a:r>
            <a:endParaRPr lang="en-GB" dirty="0"/>
          </a:p>
        </p:txBody>
      </p:sp>
    </p:spTree>
    <p:extLst>
      <p:ext uri="{BB962C8B-B14F-4D97-AF65-F5344CB8AC3E}">
        <p14:creationId xmlns:p14="http://schemas.microsoft.com/office/powerpoint/2010/main" val="707376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Camera shots and angles</a:t>
            </a:r>
            <a:endParaRPr lang="en-GB" dirty="0"/>
          </a:p>
        </p:txBody>
      </p:sp>
      <p:sp>
        <p:nvSpPr>
          <p:cNvPr id="3" name="Content Placeholder 2"/>
          <p:cNvSpPr>
            <a:spLocks noGrp="1"/>
          </p:cNvSpPr>
          <p:nvPr>
            <p:ph idx="1"/>
          </p:nvPr>
        </p:nvSpPr>
        <p:spPr>
          <a:xfrm>
            <a:off x="395536" y="4005064"/>
            <a:ext cx="8229600" cy="3556992"/>
          </a:xfrm>
        </p:spPr>
        <p:txBody>
          <a:bodyPr>
            <a:normAutofit/>
          </a:bodyPr>
          <a:lstStyle/>
          <a:p>
            <a:r>
              <a:rPr lang="en-GB" sz="4000" dirty="0" smtClean="0"/>
              <a:t>In this course it is very important that you learn to analyse</a:t>
            </a:r>
            <a:r>
              <a:rPr lang="en-GB" sz="4000" b="1" i="1" dirty="0" smtClean="0"/>
              <a:t> how </a:t>
            </a:r>
            <a:r>
              <a:rPr lang="en-GB" sz="4000" dirty="0" smtClean="0"/>
              <a:t>shots have been composed in film or print media.</a:t>
            </a:r>
            <a:endParaRPr lang="en-GB" sz="4000" dirty="0"/>
          </a:p>
        </p:txBody>
      </p:sp>
      <p:pic>
        <p:nvPicPr>
          <p:cNvPr id="4" name="Picture 2"/>
          <p:cNvPicPr>
            <a:picLocks noChangeAspect="1" noChangeArrowheads="1"/>
          </p:cNvPicPr>
          <p:nvPr/>
        </p:nvPicPr>
        <p:blipFill>
          <a:blip r:embed="rId2" cstate="print"/>
          <a:srcRect/>
          <a:stretch>
            <a:fillRect/>
          </a:stretch>
        </p:blipFill>
        <p:spPr bwMode="auto">
          <a:xfrm>
            <a:off x="2339752" y="1196752"/>
            <a:ext cx="4225784"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Language: Camera Shots</a:t>
            </a:r>
            <a:endParaRPr lang="en-US" dirty="0"/>
          </a:p>
        </p:txBody>
      </p:sp>
      <p:sp>
        <p:nvSpPr>
          <p:cNvPr id="3" name="Content Placeholder 2"/>
          <p:cNvSpPr>
            <a:spLocks noGrp="1"/>
          </p:cNvSpPr>
          <p:nvPr>
            <p:ph sz="half" idx="1"/>
          </p:nvPr>
        </p:nvSpPr>
        <p:spPr>
          <a:xfrm>
            <a:off x="457200" y="1578496"/>
            <a:ext cx="4330824" cy="914400"/>
          </a:xfrm>
        </p:spPr>
        <p:txBody>
          <a:bodyPr>
            <a:normAutofit fontScale="62500" lnSpcReduction="20000"/>
          </a:bodyPr>
          <a:lstStyle/>
          <a:p>
            <a:r>
              <a:rPr lang="en-US" sz="4800" dirty="0" smtClean="0"/>
              <a:t>Extreme Long Shot (ELS)</a:t>
            </a:r>
            <a:endParaRPr lang="en-US" sz="4800" dirty="0"/>
          </a:p>
        </p:txBody>
      </p:sp>
      <p:pic>
        <p:nvPicPr>
          <p:cNvPr id="8194" name="Picture 2"/>
          <p:cNvPicPr>
            <a:picLocks noChangeAspect="1" noChangeArrowheads="1"/>
          </p:cNvPicPr>
          <p:nvPr/>
        </p:nvPicPr>
        <p:blipFill>
          <a:blip r:embed="rId2" cstate="print"/>
          <a:srcRect/>
          <a:stretch>
            <a:fillRect/>
          </a:stretch>
        </p:blipFill>
        <p:spPr bwMode="auto">
          <a:xfrm>
            <a:off x="152400" y="2209799"/>
            <a:ext cx="5105400" cy="3131313"/>
          </a:xfrm>
          <a:prstGeom prst="rect">
            <a:avLst/>
          </a:prstGeom>
          <a:noFill/>
          <a:ln w="9525">
            <a:noFill/>
            <a:miter lim="800000"/>
            <a:headEnd/>
            <a:tailEnd/>
          </a:ln>
        </p:spPr>
      </p:pic>
      <p:sp>
        <p:nvSpPr>
          <p:cNvPr id="8" name="Content Placeholder 7"/>
          <p:cNvSpPr>
            <a:spLocks noGrp="1"/>
          </p:cNvSpPr>
          <p:nvPr>
            <p:ph sz="half" idx="2"/>
          </p:nvPr>
        </p:nvSpPr>
        <p:spPr>
          <a:xfrm>
            <a:off x="4953000" y="1981200"/>
            <a:ext cx="4038600" cy="4525963"/>
          </a:xfrm>
        </p:spPr>
        <p:txBody>
          <a:bodyPr>
            <a:noAutofit/>
          </a:bodyPr>
          <a:lstStyle/>
          <a:p>
            <a:r>
              <a:rPr lang="en-US" sz="3200" dirty="0" smtClean="0"/>
              <a:t>Used in scene-setting, establishing shots. </a:t>
            </a:r>
          </a:p>
          <a:p>
            <a:r>
              <a:rPr lang="en-US" sz="3200" dirty="0" smtClean="0"/>
              <a:t>They normally show an exterior </a:t>
            </a:r>
          </a:p>
          <a:p>
            <a:r>
              <a:rPr lang="en-US" sz="3200" dirty="0" smtClean="0"/>
              <a:t>meant to give a general impression rather than specific information.</a:t>
            </a:r>
            <a:endParaRPr lang="en-US" sz="3200" dirty="0"/>
          </a:p>
        </p:txBody>
      </p:sp>
      <p:sp>
        <p:nvSpPr>
          <p:cNvPr id="6" name="Rectangle 5"/>
          <p:cNvSpPr/>
          <p:nvPr/>
        </p:nvSpPr>
        <p:spPr>
          <a:xfrm>
            <a:off x="395536" y="5589240"/>
            <a:ext cx="4572000" cy="1089529"/>
          </a:xfrm>
          <a:prstGeom prst="rect">
            <a:avLst/>
          </a:prstGeom>
        </p:spPr>
        <p:txBody>
          <a:bodyPr>
            <a:spAutoFit/>
          </a:bodyPr>
          <a:lstStyle/>
          <a:p>
            <a:pPr marL="342900" lvl="0" indent="-342900">
              <a:lnSpc>
                <a:spcPct val="80000"/>
              </a:lnSpc>
              <a:spcBef>
                <a:spcPct val="20000"/>
              </a:spcBef>
              <a:buFont typeface="Arial" pitchFamily="34" charset="0"/>
              <a:buChar char="•"/>
              <a:defRPr/>
            </a:pPr>
            <a:r>
              <a:rPr lang="en-GB" sz="4000" dirty="0" smtClean="0"/>
              <a:t>Establishing shot (ES)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Language: Camera Shots</a:t>
            </a:r>
            <a:endParaRPr lang="en-US" dirty="0"/>
          </a:p>
        </p:txBody>
      </p:sp>
      <p:sp>
        <p:nvSpPr>
          <p:cNvPr id="3" name="Content Placeholder 2"/>
          <p:cNvSpPr>
            <a:spLocks noGrp="1"/>
          </p:cNvSpPr>
          <p:nvPr>
            <p:ph idx="1"/>
          </p:nvPr>
        </p:nvSpPr>
        <p:spPr/>
        <p:txBody>
          <a:bodyPr/>
          <a:lstStyle/>
          <a:p>
            <a:r>
              <a:rPr lang="en-US" dirty="0" smtClean="0"/>
              <a:t> Long Shot (LS)</a:t>
            </a:r>
            <a:endParaRPr lang="en-US" dirty="0"/>
          </a:p>
        </p:txBody>
      </p:sp>
      <p:pic>
        <p:nvPicPr>
          <p:cNvPr id="8195" name="Picture 3"/>
          <p:cNvPicPr>
            <a:picLocks noChangeAspect="1" noChangeArrowheads="1"/>
          </p:cNvPicPr>
          <p:nvPr/>
        </p:nvPicPr>
        <p:blipFill>
          <a:blip r:embed="rId2" cstate="print"/>
          <a:srcRect/>
          <a:stretch>
            <a:fillRect/>
          </a:stretch>
        </p:blipFill>
        <p:spPr bwMode="auto">
          <a:xfrm>
            <a:off x="152400" y="2286000"/>
            <a:ext cx="5556437" cy="3581400"/>
          </a:xfrm>
          <a:prstGeom prst="rect">
            <a:avLst/>
          </a:prstGeom>
          <a:noFill/>
          <a:ln w="9525">
            <a:noFill/>
            <a:miter lim="800000"/>
            <a:headEnd/>
            <a:tailEnd/>
          </a:ln>
        </p:spPr>
      </p:pic>
      <p:sp>
        <p:nvSpPr>
          <p:cNvPr id="8" name="Rectangle 7"/>
          <p:cNvSpPr/>
          <p:nvPr/>
        </p:nvSpPr>
        <p:spPr>
          <a:xfrm>
            <a:off x="5867400" y="1524000"/>
            <a:ext cx="3276600" cy="4524315"/>
          </a:xfrm>
          <a:prstGeom prst="rect">
            <a:avLst/>
          </a:prstGeom>
        </p:spPr>
        <p:txBody>
          <a:bodyPr wrap="square">
            <a:spAutoFit/>
          </a:bodyPr>
          <a:lstStyle/>
          <a:p>
            <a:r>
              <a:rPr lang="en-US" sz="2400" dirty="0" smtClean="0"/>
              <a:t>Shows the image as approximately "life" size (corresponding to the real distance between the audience and the screen in a cinema).</a:t>
            </a:r>
          </a:p>
          <a:p>
            <a:r>
              <a:rPr lang="en-US" sz="2400" dirty="0" smtClean="0"/>
              <a:t>Includes the full shot showing the entire human body, with the head near the top of the frame and the feet near the bottom.</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Language: Camera Shots</a:t>
            </a:r>
            <a:endParaRPr lang="en-US" dirty="0"/>
          </a:p>
        </p:txBody>
      </p:sp>
      <p:sp>
        <p:nvSpPr>
          <p:cNvPr id="3" name="Content Placeholder 2"/>
          <p:cNvSpPr>
            <a:spLocks noGrp="1"/>
          </p:cNvSpPr>
          <p:nvPr>
            <p:ph idx="1"/>
          </p:nvPr>
        </p:nvSpPr>
        <p:spPr>
          <a:xfrm>
            <a:off x="5334000" y="1600200"/>
            <a:ext cx="3352800" cy="4525963"/>
          </a:xfrm>
        </p:spPr>
        <p:txBody>
          <a:bodyPr>
            <a:normAutofit fontScale="92500" lnSpcReduction="10000"/>
          </a:bodyPr>
          <a:lstStyle/>
          <a:p>
            <a:r>
              <a:rPr lang="en-US" dirty="0" smtClean="0"/>
              <a:t>Shows a figure from the knees/waist up and is normally used for dialogue scenes, or to show some detail of action.</a:t>
            </a:r>
          </a:p>
          <a:p>
            <a:r>
              <a:rPr lang="en-US" dirty="0" smtClean="0"/>
              <a:t>Backgroud detail is minimal.</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228600" y="1828800"/>
            <a:ext cx="4969565" cy="3048000"/>
          </a:xfrm>
          <a:prstGeom prst="rect">
            <a:avLst/>
          </a:prstGeom>
          <a:noFill/>
          <a:ln w="9525">
            <a:noFill/>
            <a:miter lim="800000"/>
            <a:headEnd/>
            <a:tailEnd/>
          </a:ln>
        </p:spPr>
      </p:pic>
      <p:sp>
        <p:nvSpPr>
          <p:cNvPr id="5" name="TextBox 4"/>
          <p:cNvSpPr txBox="1"/>
          <p:nvPr/>
        </p:nvSpPr>
        <p:spPr>
          <a:xfrm>
            <a:off x="762000" y="5029200"/>
            <a:ext cx="3962400" cy="1446550"/>
          </a:xfrm>
          <a:prstGeom prst="rect">
            <a:avLst/>
          </a:prstGeom>
          <a:noFill/>
        </p:spPr>
        <p:txBody>
          <a:bodyPr wrap="square" rtlCol="0">
            <a:spAutoFit/>
          </a:bodyPr>
          <a:lstStyle/>
          <a:p>
            <a:r>
              <a:rPr lang="en-US" sz="4400" dirty="0" smtClean="0"/>
              <a:t>Medium or Mid Shot (MS)</a:t>
            </a:r>
            <a:endParaRPr lang="en-US" sz="4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Language: Camera Shots</a:t>
            </a:r>
            <a:endParaRPr lang="en-US" dirty="0"/>
          </a:p>
        </p:txBody>
      </p:sp>
      <p:sp>
        <p:nvSpPr>
          <p:cNvPr id="3" name="Content Placeholder 2"/>
          <p:cNvSpPr>
            <a:spLocks noGrp="1"/>
          </p:cNvSpPr>
          <p:nvPr>
            <p:ph idx="1"/>
          </p:nvPr>
        </p:nvSpPr>
        <p:spPr>
          <a:xfrm>
            <a:off x="0" y="1600200"/>
            <a:ext cx="4191000" cy="5029200"/>
          </a:xfrm>
        </p:spPr>
        <p:txBody>
          <a:bodyPr>
            <a:normAutofit fontScale="85000" lnSpcReduction="20000"/>
          </a:bodyPr>
          <a:lstStyle/>
          <a:p>
            <a:r>
              <a:rPr lang="en-US" dirty="0"/>
              <a:t>S</a:t>
            </a:r>
            <a:r>
              <a:rPr lang="en-US" dirty="0" smtClean="0"/>
              <a:t>hows very little background, and concentrates on either a face, or a specific detail of mise en scène. </a:t>
            </a:r>
          </a:p>
          <a:p>
            <a:r>
              <a:rPr lang="en-US" dirty="0" smtClean="0"/>
              <a:t>Everything else is just a blur in the background. </a:t>
            </a:r>
          </a:p>
          <a:p>
            <a:r>
              <a:rPr lang="en-US" dirty="0" smtClean="0"/>
              <a:t>This shot magnifies the object and shows the importance of things, be it words written on paper, or the expression on someone's face.</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4191000" y="1981200"/>
            <a:ext cx="4705350" cy="2885948"/>
          </a:xfrm>
          <a:prstGeom prst="rect">
            <a:avLst/>
          </a:prstGeom>
          <a:noFill/>
          <a:ln w="9525">
            <a:noFill/>
            <a:miter lim="800000"/>
            <a:headEnd/>
            <a:tailEnd/>
          </a:ln>
        </p:spPr>
      </p:pic>
      <p:sp>
        <p:nvSpPr>
          <p:cNvPr id="5" name="TextBox 4"/>
          <p:cNvSpPr txBox="1"/>
          <p:nvPr/>
        </p:nvSpPr>
        <p:spPr>
          <a:xfrm>
            <a:off x="5410200" y="4876800"/>
            <a:ext cx="3124200" cy="1569660"/>
          </a:xfrm>
          <a:prstGeom prst="rect">
            <a:avLst/>
          </a:prstGeom>
          <a:noFill/>
        </p:spPr>
        <p:txBody>
          <a:bodyPr wrap="square" rtlCol="0">
            <a:spAutoFit/>
          </a:bodyPr>
          <a:lstStyle/>
          <a:p>
            <a:r>
              <a:rPr lang="en-US" sz="4800" dirty="0" smtClean="0"/>
              <a:t>Close-Up (CU)</a:t>
            </a:r>
            <a:endParaRPr lang="en-US" sz="4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Media Language: Camera Shots</a:t>
            </a:r>
            <a:endParaRPr lang="en-US" dirty="0"/>
          </a:p>
        </p:txBody>
      </p:sp>
      <p:sp>
        <p:nvSpPr>
          <p:cNvPr id="3" name="Content Placeholder 2"/>
          <p:cNvSpPr>
            <a:spLocks noGrp="1"/>
          </p:cNvSpPr>
          <p:nvPr>
            <p:ph idx="1"/>
          </p:nvPr>
        </p:nvSpPr>
        <p:spPr>
          <a:xfrm>
            <a:off x="4724400" y="1447800"/>
            <a:ext cx="4419600" cy="5029200"/>
          </a:xfrm>
        </p:spPr>
        <p:txBody>
          <a:bodyPr>
            <a:normAutofit fontScale="85000" lnSpcReduction="20000"/>
          </a:bodyPr>
          <a:lstStyle/>
          <a:p>
            <a:r>
              <a:rPr lang="en-US" dirty="0"/>
              <a:t>A</a:t>
            </a:r>
            <a:r>
              <a:rPr lang="en-US" dirty="0" smtClean="0"/>
              <a:t>n extreme version of the close up, generally magnifying beyond what the human eye would experience in reality. </a:t>
            </a:r>
          </a:p>
          <a:p>
            <a:r>
              <a:rPr lang="en-US" dirty="0" smtClean="0"/>
              <a:t>An extreme close-up of a face, for instance, would show only the mouth or eyes, with no background detail whatsoever. </a:t>
            </a:r>
          </a:p>
          <a:p>
            <a:r>
              <a:rPr lang="en-US" dirty="0" smtClean="0"/>
              <a:t>This is a very artificial shot, and can be used for dramatic effect.</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rot="19346803">
            <a:off x="-216303" y="2205545"/>
            <a:ext cx="4721087" cy="2895600"/>
          </a:xfrm>
          <a:prstGeom prst="rect">
            <a:avLst/>
          </a:prstGeom>
          <a:noFill/>
          <a:ln w="9525">
            <a:noFill/>
            <a:miter lim="800000"/>
            <a:headEnd/>
            <a:tailEnd/>
          </a:ln>
        </p:spPr>
      </p:pic>
      <p:sp>
        <p:nvSpPr>
          <p:cNvPr id="5" name="TextBox 4"/>
          <p:cNvSpPr txBox="1"/>
          <p:nvPr/>
        </p:nvSpPr>
        <p:spPr>
          <a:xfrm>
            <a:off x="381000" y="4800600"/>
            <a:ext cx="4953000" cy="1754326"/>
          </a:xfrm>
          <a:prstGeom prst="rect">
            <a:avLst/>
          </a:prstGeom>
          <a:noFill/>
        </p:spPr>
        <p:txBody>
          <a:bodyPr wrap="square" rtlCol="0">
            <a:spAutoFit/>
          </a:bodyPr>
          <a:lstStyle/>
          <a:p>
            <a:r>
              <a:rPr lang="en-US" sz="5400" dirty="0" smtClean="0"/>
              <a:t>Extreme Close-up (ECU)</a:t>
            </a:r>
            <a:endParaRPr lang="en-US" sz="5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665</Words>
  <Application>Microsoft Office PowerPoint</Application>
  <PresentationFormat>On-screen Show (4:3)</PresentationFormat>
  <Paragraphs>64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Creative Media</vt:lpstr>
      <vt:lpstr>Lesson Objective</vt:lpstr>
      <vt:lpstr>Starter</vt:lpstr>
      <vt:lpstr>Camera shots and angles</vt:lpstr>
      <vt:lpstr>Media Language: Camera Shots</vt:lpstr>
      <vt:lpstr>Media Language: Camera Shots</vt:lpstr>
      <vt:lpstr>Media Language: Camera Shots</vt:lpstr>
      <vt:lpstr>Media Language: Camera Shots</vt:lpstr>
      <vt:lpstr>Media Language: Camera Shots</vt:lpstr>
      <vt:lpstr>Media Language: Camera Shots</vt:lpstr>
      <vt:lpstr>Media Language: Camera Angles</vt:lpstr>
      <vt:lpstr>Media Language: Camera Angles</vt:lpstr>
      <vt:lpstr>Media Language: Camera Angles</vt:lpstr>
      <vt:lpstr>PowerPoint Presentation</vt:lpstr>
      <vt:lpstr>PowerPoint Presentation</vt:lpstr>
      <vt:lpstr>PowerPoint Presentation</vt:lpstr>
      <vt:lpstr>PowerPoint Presentation</vt:lpstr>
      <vt:lpstr>PowerPoint Presentation</vt:lpstr>
      <vt:lpstr>PowerPoint Presentation</vt:lpstr>
      <vt:lpstr>Plenary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Studies</dc:title>
  <dc:creator>krista carson</dc:creator>
  <cp:lastModifiedBy>Krista Carson</cp:lastModifiedBy>
  <cp:revision>27</cp:revision>
  <dcterms:created xsi:type="dcterms:W3CDTF">2010-07-01T07:28:39Z</dcterms:created>
  <dcterms:modified xsi:type="dcterms:W3CDTF">2011-09-26T12:11:49Z</dcterms:modified>
</cp:coreProperties>
</file>