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3" r:id="rId3"/>
    <p:sldId id="257" r:id="rId4"/>
    <p:sldId id="258" r:id="rId5"/>
    <p:sldId id="265" r:id="rId6"/>
    <p:sldId id="259" r:id="rId7"/>
    <p:sldId id="266" r:id="rId8"/>
    <p:sldId id="260" r:id="rId9"/>
    <p:sldId id="261" r:id="rId10"/>
    <p:sldId id="267" r:id="rId11"/>
    <p:sldId id="262" r:id="rId12"/>
    <p:sldId id="268"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71069FC4-0008-4DF3-B8AD-7285572E11AD}" type="datetimeFigureOut">
              <a:rPr lang="en-GB" smtClean="0"/>
              <a:t>14/11/2011</a:t>
            </a:fld>
            <a:endParaRPr lang="en-GB"/>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GB"/>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BD145DA-FC07-4BC2-A30C-780184232EC3}" type="slidenum">
              <a:rPr lang="en-GB" smtClean="0"/>
              <a:t>‹#›</a:t>
            </a:fld>
            <a:endParaRPr lang="en-GB"/>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69FC4-0008-4DF3-B8AD-7285572E11AD}" type="datetimeFigureOut">
              <a:rPr lang="en-GB" smtClean="0"/>
              <a:t>14/11/2011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145DA-FC07-4BC2-A30C-780184232EC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69FC4-0008-4DF3-B8AD-7285572E11AD}" type="datetimeFigureOut">
              <a:rPr lang="en-GB" smtClean="0"/>
              <a:t>14/11/2011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145DA-FC07-4BC2-A30C-780184232EC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69FC4-0008-4DF3-B8AD-7285572E11AD}" type="datetimeFigureOut">
              <a:rPr lang="en-GB" smtClean="0"/>
              <a:t>14/11/2011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145DA-FC07-4BC2-A30C-780184232EC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069FC4-0008-4DF3-B8AD-7285572E11AD}" type="datetimeFigureOut">
              <a:rPr lang="en-GB" smtClean="0"/>
              <a:t>14/11/2011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145DA-FC07-4BC2-A30C-780184232EC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1069FC4-0008-4DF3-B8AD-7285572E11AD}" type="datetimeFigureOut">
              <a:rPr lang="en-GB" smtClean="0"/>
              <a:t>14/11/2011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145DA-FC07-4BC2-A30C-780184232EC3}" type="slidenum">
              <a:rPr lang="en-GB" smtClean="0"/>
              <a:t>‹#›</a:t>
            </a:fld>
            <a:endParaRPr lang="en-GB"/>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1069FC4-0008-4DF3-B8AD-7285572E11AD}" type="datetimeFigureOut">
              <a:rPr lang="en-GB" smtClean="0"/>
              <a:t>14/11/2011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D145DA-FC07-4BC2-A30C-780184232EC3}" type="slidenum">
              <a:rPr lang="en-GB" smtClean="0"/>
              <a:t>‹#›</a:t>
            </a:fld>
            <a:endParaRPr lang="en-GB"/>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069FC4-0008-4DF3-B8AD-7285572E11AD}" type="datetimeFigureOut">
              <a:rPr lang="en-GB" smtClean="0"/>
              <a:t>14/11/2011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D145DA-FC07-4BC2-A30C-780184232EC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69FC4-0008-4DF3-B8AD-7285572E11AD}" type="datetimeFigureOut">
              <a:rPr lang="en-GB" smtClean="0"/>
              <a:t>14/11/2011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D145DA-FC07-4BC2-A30C-780184232EC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69FC4-0008-4DF3-B8AD-7285572E11AD}" type="datetimeFigureOut">
              <a:rPr lang="en-GB" smtClean="0"/>
              <a:t>14/11/2011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145DA-FC07-4BC2-A30C-780184232EC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69FC4-0008-4DF3-B8AD-7285572E11AD}" type="datetimeFigureOut">
              <a:rPr lang="en-GB" smtClean="0"/>
              <a:t>14/11/2011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145DA-FC07-4BC2-A30C-780184232EC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71069FC4-0008-4DF3-B8AD-7285572E11AD}" type="datetimeFigureOut">
              <a:rPr lang="en-GB" smtClean="0"/>
              <a:t>14/11/2011</a:t>
            </a:fld>
            <a:endParaRPr lang="en-GB"/>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GB"/>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BD145DA-FC07-4BC2-A30C-780184232EC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Television L6</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041440" cy="1442674"/>
          </a:xfrm>
        </p:spPr>
        <p:txBody>
          <a:bodyPr/>
          <a:lstStyle/>
          <a:p>
            <a:r>
              <a:rPr lang="en-GB" dirty="0" smtClean="0"/>
              <a:t>For example</a:t>
            </a:r>
            <a:endParaRPr lang="en-GB" dirty="0"/>
          </a:p>
        </p:txBody>
      </p:sp>
      <p:sp>
        <p:nvSpPr>
          <p:cNvPr id="3" name="Content Placeholder 2"/>
          <p:cNvSpPr>
            <a:spLocks noGrp="1"/>
          </p:cNvSpPr>
          <p:nvPr>
            <p:ph idx="1"/>
          </p:nvPr>
        </p:nvSpPr>
        <p:spPr>
          <a:xfrm>
            <a:off x="251520" y="1556792"/>
            <a:ext cx="8784976" cy="4896544"/>
          </a:xfrm>
        </p:spPr>
        <p:txBody>
          <a:bodyPr>
            <a:normAutofit/>
          </a:bodyPr>
          <a:lstStyle/>
          <a:p>
            <a:r>
              <a:rPr lang="en-GB" sz="2800" dirty="0" smtClean="0"/>
              <a:t>Action Adventure films are some of the top-grossing films produced, simply because people enjoy watching things explode; we don’t see that every day, do we?</a:t>
            </a:r>
          </a:p>
          <a:p>
            <a:endParaRPr lang="en-GB" sz="2800" dirty="0"/>
          </a:p>
          <a:p>
            <a:r>
              <a:rPr lang="en-GB" sz="2800" dirty="0" smtClean="0"/>
              <a:t>A woman starts a new job. She wants to fit in, and hears people talking about X-Factor in the break room on a Monday morning. She decides that next weekend she will watch X-Factor in order to take part in the conversation next week.</a:t>
            </a:r>
            <a:endParaRPr lang="en-GB" sz="2800" dirty="0"/>
          </a:p>
        </p:txBody>
      </p:sp>
    </p:spTree>
    <p:extLst>
      <p:ext uri="{BB962C8B-B14F-4D97-AF65-F5344CB8AC3E}">
        <p14:creationId xmlns:p14="http://schemas.microsoft.com/office/powerpoint/2010/main" val="3647762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229600" cy="4525963"/>
          </a:xfrm>
        </p:spPr>
        <p:txBody>
          <a:bodyPr>
            <a:normAutofit/>
          </a:bodyPr>
          <a:lstStyle/>
          <a:p>
            <a:r>
              <a:rPr lang="en-US" sz="3200" b="1" dirty="0" smtClean="0"/>
              <a:t>personal identity</a:t>
            </a:r>
            <a:r>
              <a:rPr lang="en-US" sz="3200" dirty="0" smtClean="0"/>
              <a:t>: we can </a:t>
            </a:r>
            <a:r>
              <a:rPr lang="en-US" sz="3200" b="1" dirty="0" smtClean="0"/>
              <a:t>get a sense of ourselves </a:t>
            </a:r>
            <a:r>
              <a:rPr lang="en-US" sz="3200" dirty="0" smtClean="0"/>
              <a:t>and our </a:t>
            </a:r>
            <a:r>
              <a:rPr lang="en-US" sz="3200" b="1" dirty="0" smtClean="0"/>
              <a:t>peer group </a:t>
            </a:r>
            <a:r>
              <a:rPr lang="en-US" sz="3200" dirty="0" smtClean="0"/>
              <a:t>from the media. We may identify with particular ‘characters’, who we see as having similar life experiences</a:t>
            </a:r>
            <a:br>
              <a:rPr lang="en-US" sz="3200" dirty="0" smtClean="0"/>
            </a:br>
            <a:endParaRPr lang="en-US" sz="3200" dirty="0" smtClean="0"/>
          </a:p>
          <a:p>
            <a:r>
              <a:rPr lang="en-US" sz="3200" b="1" dirty="0" smtClean="0"/>
              <a:t>Information/education</a:t>
            </a:r>
            <a:r>
              <a:rPr lang="en-US" sz="3200" dirty="0" smtClean="0"/>
              <a:t>: the media are full of information </a:t>
            </a:r>
            <a:r>
              <a:rPr lang="en-US" sz="3200" b="1" dirty="0" smtClean="0"/>
              <a:t>which we can use</a:t>
            </a:r>
            <a:endParaRPr lang="en-US" sz="3200" b="1" dirty="0"/>
          </a:p>
        </p:txBody>
      </p:sp>
      <p:sp>
        <p:nvSpPr>
          <p:cNvPr id="4" name="Title 1"/>
          <p:cNvSpPr txBox="1">
            <a:spLocks/>
          </p:cNvSpPr>
          <p:nvPr/>
        </p:nvSpPr>
        <p:spPr>
          <a:xfrm>
            <a:off x="0" y="188640"/>
            <a:ext cx="9144000" cy="92867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0" i="0" strike="noStrike" kern="1200" cap="none" spc="0" normalizeH="0" baseline="0" noProof="0" dirty="0" smtClean="0">
                <a:ln>
                  <a:noFill/>
                </a:ln>
                <a:solidFill>
                  <a:schemeClr val="tx1">
                    <a:lumMod val="95000"/>
                    <a:lumOff val="5000"/>
                  </a:schemeClr>
                </a:solidFill>
                <a:effectLst/>
                <a:uLnTx/>
                <a:uFillTx/>
                <a:latin typeface="+mj-lt"/>
                <a:ea typeface="+mj-ea"/>
                <a:cs typeface="+mj-cs"/>
              </a:rPr>
              <a:t>Uses and Gratifications Theory</a:t>
            </a:r>
            <a:endParaRPr kumimoji="0" lang="en-US" sz="4800" b="0" i="0" strike="noStrike" kern="1200" cap="none" spc="0" normalizeH="0" baseline="0" noProof="0" dirty="0">
              <a:ln>
                <a:noFill/>
              </a:ln>
              <a:solidFill>
                <a:schemeClr val="tx1">
                  <a:lumMod val="95000"/>
                  <a:lumOff val="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041440" cy="1442674"/>
          </a:xfrm>
        </p:spPr>
        <p:txBody>
          <a:bodyPr/>
          <a:lstStyle/>
          <a:p>
            <a:r>
              <a:rPr lang="en-GB" dirty="0" smtClean="0"/>
              <a:t>For example</a:t>
            </a:r>
            <a:endParaRPr lang="en-GB" dirty="0"/>
          </a:p>
        </p:txBody>
      </p:sp>
      <p:sp>
        <p:nvSpPr>
          <p:cNvPr id="3" name="Content Placeholder 2"/>
          <p:cNvSpPr>
            <a:spLocks noGrp="1"/>
          </p:cNvSpPr>
          <p:nvPr>
            <p:ph idx="1"/>
          </p:nvPr>
        </p:nvSpPr>
        <p:spPr>
          <a:xfrm>
            <a:off x="827584" y="1268760"/>
            <a:ext cx="7467600" cy="3951337"/>
          </a:xfrm>
        </p:spPr>
        <p:txBody>
          <a:bodyPr>
            <a:noAutofit/>
          </a:bodyPr>
          <a:lstStyle/>
          <a:p>
            <a:r>
              <a:rPr lang="en-GB" sz="3200" dirty="0" smtClean="0"/>
              <a:t>A young man watches ‘The </a:t>
            </a:r>
            <a:r>
              <a:rPr lang="en-GB" sz="3200" dirty="0" err="1" smtClean="0"/>
              <a:t>Inbetweeners</a:t>
            </a:r>
            <a:r>
              <a:rPr lang="en-GB" sz="3200" dirty="0" smtClean="0"/>
              <a:t>’ because he feels like the four lads in the program depict his own group of friends perfectly. </a:t>
            </a:r>
            <a:br>
              <a:rPr lang="en-GB" sz="3200" dirty="0" smtClean="0"/>
            </a:br>
            <a:r>
              <a:rPr lang="en-GB" sz="3200" dirty="0" smtClean="0"/>
              <a:t/>
            </a:r>
            <a:br>
              <a:rPr lang="en-GB" sz="3200" dirty="0" smtClean="0"/>
            </a:br>
            <a:endParaRPr lang="en-GB" sz="3200" dirty="0" smtClean="0"/>
          </a:p>
          <a:p>
            <a:r>
              <a:rPr lang="en-GB" sz="3200" dirty="0" smtClean="0"/>
              <a:t>A young working family starts to watch ‘Jamie Oliver’s 30 Minute Meals’ in order to learn how to cook delicious meals quickly.</a:t>
            </a:r>
          </a:p>
        </p:txBody>
      </p:sp>
    </p:spTree>
    <p:extLst>
      <p:ext uri="{BB962C8B-B14F-4D97-AF65-F5344CB8AC3E}">
        <p14:creationId xmlns:p14="http://schemas.microsoft.com/office/powerpoint/2010/main" val="2378308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5922"/>
            <a:ext cx="8041440" cy="1442674"/>
          </a:xfrm>
        </p:spPr>
        <p:txBody>
          <a:bodyPr/>
          <a:lstStyle/>
          <a:p>
            <a:r>
              <a:rPr lang="en-GB" dirty="0" smtClean="0"/>
              <a:t>Task</a:t>
            </a:r>
            <a:endParaRPr lang="en-GB" dirty="0"/>
          </a:p>
        </p:txBody>
      </p:sp>
      <p:sp>
        <p:nvSpPr>
          <p:cNvPr id="3" name="Content Placeholder 2"/>
          <p:cNvSpPr>
            <a:spLocks noGrp="1"/>
          </p:cNvSpPr>
          <p:nvPr>
            <p:ph idx="1"/>
          </p:nvPr>
        </p:nvSpPr>
        <p:spPr>
          <a:xfrm>
            <a:off x="611560" y="1052736"/>
            <a:ext cx="7467600" cy="3951337"/>
          </a:xfrm>
        </p:spPr>
        <p:txBody>
          <a:bodyPr>
            <a:noAutofit/>
          </a:bodyPr>
          <a:lstStyle/>
          <a:p>
            <a:r>
              <a:rPr lang="en-GB" sz="2800" dirty="0" smtClean="0"/>
              <a:t>This is an </a:t>
            </a:r>
            <a:r>
              <a:rPr lang="en-GB" sz="2800" b="1" dirty="0" smtClean="0"/>
              <a:t>individual</a:t>
            </a:r>
            <a:r>
              <a:rPr lang="en-GB" sz="2800" dirty="0" smtClean="0"/>
              <a:t> task.</a:t>
            </a:r>
          </a:p>
          <a:p>
            <a:r>
              <a:rPr lang="en-GB" sz="2800" dirty="0" smtClean="0"/>
              <a:t>Choose </a:t>
            </a:r>
            <a:r>
              <a:rPr lang="en-GB" sz="2800" b="1" dirty="0" smtClean="0"/>
              <a:t>one television program </a:t>
            </a:r>
            <a:r>
              <a:rPr lang="en-GB" sz="2800" dirty="0" smtClean="0"/>
              <a:t>you watch on a regular basis.</a:t>
            </a:r>
          </a:p>
          <a:p>
            <a:r>
              <a:rPr lang="en-GB" sz="2800" dirty="0" smtClean="0"/>
              <a:t>Choose the </a:t>
            </a:r>
            <a:r>
              <a:rPr lang="en-GB" sz="2800" b="1" dirty="0" smtClean="0"/>
              <a:t>Media theory</a:t>
            </a:r>
            <a:r>
              <a:rPr lang="en-GB" sz="2800" dirty="0" smtClean="0"/>
              <a:t> that you feel </a:t>
            </a:r>
            <a:r>
              <a:rPr lang="en-GB" sz="2800" b="1" dirty="0" smtClean="0"/>
              <a:t>best</a:t>
            </a:r>
            <a:r>
              <a:rPr lang="en-GB" sz="2800" dirty="0" smtClean="0"/>
              <a:t> describes the reason </a:t>
            </a:r>
            <a:r>
              <a:rPr lang="en-GB" sz="2800" b="1" dirty="0" smtClean="0"/>
              <a:t>why </a:t>
            </a:r>
            <a:r>
              <a:rPr lang="en-GB" sz="2800" dirty="0" smtClean="0"/>
              <a:t>you consume that text. </a:t>
            </a:r>
          </a:p>
          <a:p>
            <a:r>
              <a:rPr lang="en-GB" sz="2800" dirty="0" smtClean="0"/>
              <a:t>Create a </a:t>
            </a:r>
            <a:r>
              <a:rPr lang="en-GB" sz="2800" b="1" dirty="0" smtClean="0"/>
              <a:t>PowerPoint presentation </a:t>
            </a:r>
            <a:r>
              <a:rPr lang="en-GB" sz="2800" dirty="0" smtClean="0"/>
              <a:t>that explains your why you consume that media text. </a:t>
            </a:r>
          </a:p>
          <a:p>
            <a:r>
              <a:rPr lang="en-GB" sz="2800" dirty="0" smtClean="0"/>
              <a:t>Aim to speak for </a:t>
            </a:r>
            <a:r>
              <a:rPr lang="en-GB" sz="2800" b="1" dirty="0" smtClean="0"/>
              <a:t>2 – 5 minutes</a:t>
            </a:r>
            <a:r>
              <a:rPr lang="en-GB" sz="2800" dirty="0" smtClean="0"/>
              <a:t>. </a:t>
            </a:r>
          </a:p>
          <a:p>
            <a:r>
              <a:rPr lang="en-GB" sz="2800" dirty="0" smtClean="0"/>
              <a:t>Presentations will be given </a:t>
            </a:r>
            <a:r>
              <a:rPr lang="en-GB" sz="2800" smtClean="0"/>
              <a:t>tomorrow Lesson 5. </a:t>
            </a:r>
            <a:endParaRPr lang="en-GB" sz="2800" dirty="0" smtClean="0"/>
          </a:p>
        </p:txBody>
      </p:sp>
    </p:spTree>
    <p:extLst>
      <p:ext uri="{BB962C8B-B14F-4D97-AF65-F5344CB8AC3E}">
        <p14:creationId xmlns:p14="http://schemas.microsoft.com/office/powerpoint/2010/main" val="296929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Objective</a:t>
            </a:r>
            <a:endParaRPr lang="en-GB" dirty="0"/>
          </a:p>
        </p:txBody>
      </p:sp>
      <p:sp>
        <p:nvSpPr>
          <p:cNvPr id="3" name="Content Placeholder 2"/>
          <p:cNvSpPr>
            <a:spLocks noGrp="1"/>
          </p:cNvSpPr>
          <p:nvPr>
            <p:ph idx="1"/>
          </p:nvPr>
        </p:nvSpPr>
        <p:spPr/>
        <p:txBody>
          <a:bodyPr>
            <a:normAutofit/>
          </a:bodyPr>
          <a:lstStyle/>
          <a:p>
            <a:r>
              <a:rPr lang="en-GB" sz="4800" dirty="0" smtClean="0"/>
              <a:t>At the end of this lesson we will have started to create a presentation on a Media theory and our own television viewing. </a:t>
            </a:r>
            <a:endParaRPr lang="en-GB" sz="4800" dirty="0"/>
          </a:p>
        </p:txBody>
      </p:sp>
    </p:spTree>
    <p:extLst>
      <p:ext uri="{BB962C8B-B14F-4D97-AF65-F5344CB8AC3E}">
        <p14:creationId xmlns:p14="http://schemas.microsoft.com/office/powerpoint/2010/main" val="1203554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Media Theory</a:t>
            </a:r>
            <a:endParaRPr lang="en-GB" dirty="0"/>
          </a:p>
        </p:txBody>
      </p:sp>
      <p:sp>
        <p:nvSpPr>
          <p:cNvPr id="3" name="Content Placeholder 2"/>
          <p:cNvSpPr>
            <a:spLocks noGrp="1"/>
          </p:cNvSpPr>
          <p:nvPr>
            <p:ph idx="1"/>
          </p:nvPr>
        </p:nvSpPr>
        <p:spPr>
          <a:xfrm>
            <a:off x="827584" y="1700808"/>
            <a:ext cx="7467600" cy="3951337"/>
          </a:xfrm>
        </p:spPr>
        <p:txBody>
          <a:bodyPr>
            <a:normAutofit/>
          </a:bodyPr>
          <a:lstStyle/>
          <a:p>
            <a:r>
              <a:rPr lang="en-GB" sz="4800" dirty="0" smtClean="0"/>
              <a:t>There are a number of different theories as to </a:t>
            </a:r>
            <a:r>
              <a:rPr lang="en-GB" sz="4800" i="1" dirty="0" smtClean="0"/>
              <a:t>why</a:t>
            </a:r>
            <a:r>
              <a:rPr lang="en-GB" sz="4800" dirty="0" smtClean="0"/>
              <a:t> we </a:t>
            </a:r>
            <a:r>
              <a:rPr lang="en-GB" sz="4800" b="1" dirty="0" smtClean="0"/>
              <a:t>use/consume</a:t>
            </a:r>
            <a:r>
              <a:rPr lang="en-GB" sz="4800" dirty="0" smtClean="0"/>
              <a:t> media texts. These include....</a:t>
            </a:r>
            <a:endParaRPr lang="en-GB"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41440" cy="1442674"/>
          </a:xfrm>
        </p:spPr>
        <p:txBody>
          <a:bodyPr>
            <a:normAutofit/>
          </a:bodyPr>
          <a:lstStyle/>
          <a:p>
            <a:r>
              <a:rPr lang="en-GB" sz="4800" dirty="0">
                <a:solidFill>
                  <a:schemeClr val="tx1">
                    <a:lumMod val="95000"/>
                    <a:lumOff val="5000"/>
                  </a:schemeClr>
                </a:solidFill>
              </a:rPr>
              <a:t>The Effects </a:t>
            </a:r>
            <a:r>
              <a:rPr lang="en-GB" sz="4800" dirty="0" smtClean="0">
                <a:solidFill>
                  <a:schemeClr val="tx1">
                    <a:lumMod val="95000"/>
                    <a:lumOff val="5000"/>
                  </a:schemeClr>
                </a:solidFill>
              </a:rPr>
              <a:t>Theory </a:t>
            </a:r>
            <a:endParaRPr lang="en-US" sz="4800" dirty="0">
              <a:solidFill>
                <a:schemeClr val="tx1">
                  <a:lumMod val="95000"/>
                  <a:lumOff val="5000"/>
                </a:schemeClr>
              </a:solidFill>
            </a:endParaRPr>
          </a:p>
        </p:txBody>
      </p:sp>
      <p:sp>
        <p:nvSpPr>
          <p:cNvPr id="3" name="Content Placeholder 2"/>
          <p:cNvSpPr>
            <a:spLocks noGrp="1"/>
          </p:cNvSpPr>
          <p:nvPr>
            <p:ph idx="1"/>
          </p:nvPr>
        </p:nvSpPr>
        <p:spPr>
          <a:xfrm>
            <a:off x="755576" y="1124744"/>
            <a:ext cx="7467600" cy="3951337"/>
          </a:xfrm>
        </p:spPr>
        <p:txBody>
          <a:bodyPr>
            <a:normAutofit/>
          </a:bodyPr>
          <a:lstStyle/>
          <a:p>
            <a:r>
              <a:rPr lang="en-GB" sz="3600" dirty="0"/>
              <a:t>The idea that the </a:t>
            </a:r>
            <a:r>
              <a:rPr lang="en-GB" sz="3600" b="1" dirty="0"/>
              <a:t>media can have an effect over its audience- </a:t>
            </a:r>
            <a:r>
              <a:rPr lang="en-GB" sz="3600" dirty="0"/>
              <a:t>this is often discussed in terms of </a:t>
            </a:r>
            <a:r>
              <a:rPr lang="en-GB" sz="3600" b="1" dirty="0"/>
              <a:t>negative</a:t>
            </a:r>
            <a:r>
              <a:rPr lang="en-GB" sz="3600" dirty="0"/>
              <a:t> effects</a:t>
            </a:r>
            <a:r>
              <a:rPr lang="en-GB" sz="3600" dirty="0" smtClean="0"/>
              <a:t>.</a:t>
            </a:r>
          </a:p>
          <a:p>
            <a:r>
              <a:rPr lang="en-GB" sz="3600" dirty="0" smtClean="0"/>
              <a:t>Thought of as </a:t>
            </a:r>
            <a:r>
              <a:rPr lang="en-GB" sz="3600" b="1" dirty="0" smtClean="0"/>
              <a:t>what the media does to its audience</a:t>
            </a:r>
            <a:r>
              <a:rPr lang="en-GB" sz="3600" dirty="0" smtClean="0"/>
              <a:t>.</a:t>
            </a:r>
            <a:endParaRPr lang="en-US" sz="3600" dirty="0"/>
          </a:p>
          <a:p>
            <a:endParaRPr lang="en-US" dirty="0"/>
          </a:p>
        </p:txBody>
      </p:sp>
      <p:pic>
        <p:nvPicPr>
          <p:cNvPr id="4" name="Picture 2" descr="C:\Documents and Settings\Lesley Daniel\Local Settings\Temporary Internet Files\Content.IE5\5OW2X0DX\MCj02321510000[1].wmf"/>
          <p:cNvPicPr>
            <a:picLocks noChangeAspect="1" noChangeArrowheads="1"/>
          </p:cNvPicPr>
          <p:nvPr/>
        </p:nvPicPr>
        <p:blipFill>
          <a:blip r:embed="rId2" cstate="print"/>
          <a:srcRect/>
          <a:stretch>
            <a:fillRect/>
          </a:stretch>
        </p:blipFill>
        <p:spPr bwMode="auto">
          <a:xfrm>
            <a:off x="5580112" y="4077072"/>
            <a:ext cx="3190626" cy="235404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41440" cy="1186541"/>
          </a:xfrm>
        </p:spPr>
        <p:txBody>
          <a:bodyPr/>
          <a:lstStyle/>
          <a:p>
            <a:r>
              <a:rPr lang="en-GB" dirty="0" smtClean="0"/>
              <a:t>For example…</a:t>
            </a:r>
            <a:endParaRPr lang="en-GB" dirty="0"/>
          </a:p>
        </p:txBody>
      </p:sp>
      <p:sp>
        <p:nvSpPr>
          <p:cNvPr id="3" name="Content Placeholder 2"/>
          <p:cNvSpPr>
            <a:spLocks noGrp="1"/>
          </p:cNvSpPr>
          <p:nvPr>
            <p:ph idx="1"/>
          </p:nvPr>
        </p:nvSpPr>
        <p:spPr>
          <a:xfrm>
            <a:off x="611560" y="989831"/>
            <a:ext cx="7467600" cy="3951337"/>
          </a:xfrm>
        </p:spPr>
        <p:txBody>
          <a:bodyPr/>
          <a:lstStyle/>
          <a:p>
            <a:r>
              <a:rPr lang="en-GB" dirty="0" smtClean="0"/>
              <a:t>Some programs are said to </a:t>
            </a:r>
            <a:r>
              <a:rPr lang="en-GB" b="1" dirty="0" smtClean="0"/>
              <a:t>create</a:t>
            </a:r>
            <a:r>
              <a:rPr lang="en-GB" dirty="0" smtClean="0"/>
              <a:t> a sense of fear or panic in the general public over certain issues; The effects theory states that people watch these programs in order to gain insight, but actually they are </a:t>
            </a:r>
            <a:r>
              <a:rPr lang="en-GB" b="1" dirty="0" smtClean="0"/>
              <a:t>widely influenced </a:t>
            </a:r>
            <a:r>
              <a:rPr lang="en-GB" dirty="0" smtClean="0"/>
              <a:t>by what they are shown. It </a:t>
            </a:r>
            <a:r>
              <a:rPr lang="en-GB" b="1" dirty="0" smtClean="0"/>
              <a:t>changes</a:t>
            </a:r>
            <a:r>
              <a:rPr lang="en-GB" dirty="0" smtClean="0"/>
              <a:t> their way of thinking</a:t>
            </a:r>
            <a:r>
              <a:rPr lang="en-GB" i="1" dirty="0" smtClean="0"/>
              <a:t>.  </a:t>
            </a:r>
            <a:endParaRPr lang="en-GB" i="1" dirty="0"/>
          </a:p>
        </p:txBody>
      </p:sp>
      <p:pic>
        <p:nvPicPr>
          <p:cNvPr id="1026" name="Picture 2" descr="http://immonkeyboi.files.wordpress.com/2009/10/original2.jpg?w=500&amp;h=3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279" y="3212976"/>
            <a:ext cx="4762500" cy="3381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48064" y="4365104"/>
            <a:ext cx="108012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9853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8"/>
            <a:ext cx="8229600" cy="785810"/>
          </a:xfrm>
        </p:spPr>
        <p:txBody>
          <a:bodyPr>
            <a:noAutofit/>
          </a:bodyPr>
          <a:lstStyle/>
          <a:p>
            <a:r>
              <a:rPr lang="en-GB" sz="4800" dirty="0"/>
              <a:t>Hypodermic Needle </a:t>
            </a:r>
            <a:r>
              <a:rPr lang="en-GB" sz="4800" dirty="0" smtClean="0"/>
              <a:t>Theory</a:t>
            </a:r>
            <a:r>
              <a:rPr lang="en-US" sz="3600" dirty="0"/>
              <a:t/>
            </a:r>
            <a:br>
              <a:rPr lang="en-US" sz="3600" dirty="0"/>
            </a:br>
            <a:endParaRPr lang="en-US" sz="3600" dirty="0"/>
          </a:p>
        </p:txBody>
      </p:sp>
      <p:sp>
        <p:nvSpPr>
          <p:cNvPr id="3" name="Content Placeholder 2"/>
          <p:cNvSpPr>
            <a:spLocks noGrp="1"/>
          </p:cNvSpPr>
          <p:nvPr>
            <p:ph idx="1"/>
          </p:nvPr>
        </p:nvSpPr>
        <p:spPr>
          <a:xfrm>
            <a:off x="251520" y="1484784"/>
            <a:ext cx="8229600" cy="4525963"/>
          </a:xfrm>
        </p:spPr>
        <p:txBody>
          <a:bodyPr/>
          <a:lstStyle/>
          <a:p>
            <a:r>
              <a:rPr lang="en-GB" sz="2800" dirty="0" smtClean="0"/>
              <a:t>The </a:t>
            </a:r>
            <a:r>
              <a:rPr lang="en-GB" sz="2800" dirty="0"/>
              <a:t>media </a:t>
            </a:r>
            <a:r>
              <a:rPr lang="en-GB" sz="2800" b="1" dirty="0"/>
              <a:t>‘inject’ its audience with its ideas </a:t>
            </a:r>
            <a:r>
              <a:rPr lang="en-GB" sz="2800" dirty="0"/>
              <a:t>like a </a:t>
            </a:r>
            <a:r>
              <a:rPr lang="en-GB" sz="2800" b="1" dirty="0"/>
              <a:t>passive</a:t>
            </a:r>
            <a:r>
              <a:rPr lang="en-GB" sz="2800" dirty="0"/>
              <a:t> patient rather than a critical and active consumer</a:t>
            </a:r>
            <a:r>
              <a:rPr lang="en-GB" sz="2800" dirty="0" smtClean="0"/>
              <a:t>.</a:t>
            </a:r>
            <a:br>
              <a:rPr lang="en-GB" sz="2800" dirty="0" smtClean="0"/>
            </a:br>
            <a:endParaRPr lang="en-GB" sz="2800" dirty="0" smtClean="0"/>
          </a:p>
          <a:p>
            <a:r>
              <a:rPr lang="en-GB" sz="2800" dirty="0" smtClean="0"/>
              <a:t>The focus here is on the fact that </a:t>
            </a:r>
            <a:r>
              <a:rPr lang="en-GB" sz="2800" b="1" dirty="0" smtClean="0"/>
              <a:t>we </a:t>
            </a:r>
            <a:br>
              <a:rPr lang="en-GB" sz="2800" b="1" dirty="0" smtClean="0"/>
            </a:br>
            <a:r>
              <a:rPr lang="en-GB" sz="2800" b="1" dirty="0" smtClean="0"/>
              <a:t>don’t choose</a:t>
            </a:r>
            <a:r>
              <a:rPr lang="en-GB" sz="2800" dirty="0" smtClean="0"/>
              <a:t> to believe certain things;</a:t>
            </a:r>
            <a:br>
              <a:rPr lang="en-GB" sz="2800" dirty="0" smtClean="0"/>
            </a:br>
            <a:r>
              <a:rPr lang="en-GB" sz="2800" b="1" dirty="0" smtClean="0"/>
              <a:t>the media chooses for us</a:t>
            </a:r>
            <a:r>
              <a:rPr lang="en-GB" sz="2800" dirty="0" smtClean="0"/>
              <a:t>.</a:t>
            </a:r>
            <a:endParaRPr lang="en-US" sz="2800" dirty="0"/>
          </a:p>
          <a:p>
            <a:endParaRPr lang="en-US" dirty="0"/>
          </a:p>
        </p:txBody>
      </p:sp>
      <p:pic>
        <p:nvPicPr>
          <p:cNvPr id="1026" name="Picture 2" descr="C:\Documents and Settings\Lesley Daniel\Local Settings\Temporary Internet Files\Content.IE5\9605AATL\MCj02909420000[1].wmf"/>
          <p:cNvPicPr>
            <a:picLocks noChangeAspect="1" noChangeArrowheads="1"/>
          </p:cNvPicPr>
          <p:nvPr/>
        </p:nvPicPr>
        <p:blipFill>
          <a:blip r:embed="rId2" cstate="print"/>
          <a:srcRect/>
          <a:stretch>
            <a:fillRect/>
          </a:stretch>
        </p:blipFill>
        <p:spPr bwMode="auto">
          <a:xfrm>
            <a:off x="6588224" y="2348880"/>
            <a:ext cx="2279260" cy="2956297"/>
          </a:xfrm>
          <a:prstGeom prst="rect">
            <a:avLst/>
          </a:prstGeom>
          <a:noFill/>
        </p:spPr>
      </p:pic>
      <p:sp>
        <p:nvSpPr>
          <p:cNvPr id="5" name="Rectangle 4"/>
          <p:cNvSpPr/>
          <p:nvPr/>
        </p:nvSpPr>
        <p:spPr>
          <a:xfrm>
            <a:off x="1187624" y="5143670"/>
            <a:ext cx="6718506" cy="132343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What do you think about this </a:t>
            </a:r>
            <a:br>
              <a:rPr lang="en-U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theory?</a:t>
            </a:r>
            <a:endParaRPr lang="en-US"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041440" cy="1442674"/>
          </a:xfrm>
        </p:spPr>
        <p:txBody>
          <a:bodyPr/>
          <a:lstStyle/>
          <a:p>
            <a:r>
              <a:rPr lang="en-GB" dirty="0" smtClean="0"/>
              <a:t>For example….</a:t>
            </a:r>
            <a:endParaRPr lang="en-GB" dirty="0"/>
          </a:p>
        </p:txBody>
      </p:sp>
      <p:sp>
        <p:nvSpPr>
          <p:cNvPr id="3" name="Content Placeholder 2"/>
          <p:cNvSpPr>
            <a:spLocks noGrp="1"/>
          </p:cNvSpPr>
          <p:nvPr>
            <p:ph idx="1"/>
          </p:nvPr>
        </p:nvSpPr>
        <p:spPr>
          <a:xfrm>
            <a:off x="251520" y="1412776"/>
            <a:ext cx="4464496" cy="4824536"/>
          </a:xfrm>
        </p:spPr>
        <p:txBody>
          <a:bodyPr>
            <a:normAutofit lnSpcReduction="10000"/>
          </a:bodyPr>
          <a:lstStyle/>
          <a:p>
            <a:r>
              <a:rPr lang="en-GB" dirty="0" smtClean="0"/>
              <a:t>A 12 year old girl watches a </a:t>
            </a:r>
            <a:r>
              <a:rPr lang="en-GB" b="1" dirty="0" smtClean="0"/>
              <a:t>teen-drama program </a:t>
            </a:r>
            <a:r>
              <a:rPr lang="en-GB" dirty="0" smtClean="0"/>
              <a:t>that shows 18 year old girls obsessing about their </a:t>
            </a:r>
            <a:r>
              <a:rPr lang="en-GB" b="1" dirty="0" smtClean="0"/>
              <a:t>weight</a:t>
            </a:r>
            <a:r>
              <a:rPr lang="en-GB" dirty="0" smtClean="0"/>
              <a:t>, and </a:t>
            </a:r>
            <a:r>
              <a:rPr lang="en-GB" b="1" dirty="0" smtClean="0"/>
              <a:t>smoking cigarettes </a:t>
            </a:r>
            <a:r>
              <a:rPr lang="en-GB" dirty="0" smtClean="0"/>
              <a:t>in an attempt to be skinny. </a:t>
            </a:r>
          </a:p>
          <a:p>
            <a:r>
              <a:rPr lang="en-GB" dirty="0" smtClean="0"/>
              <a:t>The girl develops an obsession with her own weight, and starts to smoke cigarettes to become thinner. She also thinks the girls in the program looked pretty ‘cool’ and ‘edgy’ doing it, and wishes to be like them. </a:t>
            </a:r>
            <a:endParaRPr lang="en-GB" dirty="0"/>
          </a:p>
        </p:txBody>
      </p:sp>
      <p:pic>
        <p:nvPicPr>
          <p:cNvPr id="2050" name="Picture 2" descr="http://farm4.static.flickr.com/3194/2284561263_9ec84af181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25" y="1484784"/>
            <a:ext cx="441007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08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36" y="116632"/>
            <a:ext cx="8041440" cy="1442674"/>
          </a:xfrm>
        </p:spPr>
        <p:txBody>
          <a:bodyPr>
            <a:noAutofit/>
          </a:bodyPr>
          <a:lstStyle/>
          <a:p>
            <a:r>
              <a:rPr lang="en-GB" sz="4400" dirty="0" smtClean="0"/>
              <a:t>Uses </a:t>
            </a:r>
            <a:r>
              <a:rPr lang="en-GB" sz="4400" dirty="0"/>
              <a:t>and Gratifications </a:t>
            </a:r>
            <a:r>
              <a:rPr lang="en-GB" sz="4400" dirty="0" smtClean="0"/>
              <a:t>Theory</a:t>
            </a:r>
            <a:endParaRPr lang="en-US" sz="4400" dirty="0"/>
          </a:p>
        </p:txBody>
      </p:sp>
      <p:sp>
        <p:nvSpPr>
          <p:cNvPr id="3" name="Content Placeholder 2"/>
          <p:cNvSpPr>
            <a:spLocks noGrp="1"/>
          </p:cNvSpPr>
          <p:nvPr>
            <p:ph idx="1"/>
          </p:nvPr>
        </p:nvSpPr>
        <p:spPr>
          <a:xfrm>
            <a:off x="467544" y="1268760"/>
            <a:ext cx="7467600" cy="3951337"/>
          </a:xfrm>
        </p:spPr>
        <p:txBody>
          <a:bodyPr/>
          <a:lstStyle/>
          <a:p>
            <a:r>
              <a:rPr lang="en-GB" sz="2800" dirty="0" smtClean="0"/>
              <a:t>The idea that media audiences </a:t>
            </a:r>
            <a:r>
              <a:rPr lang="en-GB" sz="2800" b="1" dirty="0" smtClean="0"/>
              <a:t>make active choices </a:t>
            </a:r>
            <a:r>
              <a:rPr lang="en-GB" sz="2800" dirty="0" smtClean="0"/>
              <a:t>about what to consume in order to meet certain </a:t>
            </a:r>
            <a:r>
              <a:rPr lang="en-GB" sz="2800" b="1" dirty="0" smtClean="0"/>
              <a:t>needs</a:t>
            </a:r>
            <a:r>
              <a:rPr lang="en-GB" sz="2800" dirty="0" smtClean="0"/>
              <a:t>. This is about what the audience does with the media product.</a:t>
            </a:r>
            <a:br>
              <a:rPr lang="en-GB" sz="2800" dirty="0" smtClean="0"/>
            </a:br>
            <a:endParaRPr lang="en-GB" sz="2800" dirty="0" smtClean="0"/>
          </a:p>
          <a:p>
            <a:r>
              <a:rPr lang="en-GB" sz="2800" b="1" dirty="0" smtClean="0"/>
              <a:t>We choose </a:t>
            </a:r>
            <a:r>
              <a:rPr lang="en-GB" sz="2800" dirty="0" smtClean="0"/>
              <a:t>what we consume, and how it will affect us. </a:t>
            </a:r>
            <a:r>
              <a:rPr lang="en-US" dirty="0" smtClean="0"/>
              <a:t/>
            </a:r>
            <a:br>
              <a:rPr lang="en-US" dirty="0" smtClean="0"/>
            </a:br>
            <a:endParaRPr lang="en-US" dirty="0" smtClean="0"/>
          </a:p>
        </p:txBody>
      </p:sp>
      <p:pic>
        <p:nvPicPr>
          <p:cNvPr id="2051" name="Picture 3" descr="C:\Documents and Settings\Lesley Daniel\Local Settings\Temporary Internet Files\Content.IE5\4YCGDE2N\MPj04228520000[1].jpg"/>
          <p:cNvPicPr>
            <a:picLocks noChangeAspect="1" noChangeArrowheads="1"/>
          </p:cNvPicPr>
          <p:nvPr/>
        </p:nvPicPr>
        <p:blipFill>
          <a:blip r:embed="rId2" cstate="print"/>
          <a:srcRect/>
          <a:stretch>
            <a:fillRect/>
          </a:stretch>
        </p:blipFill>
        <p:spPr bwMode="auto">
          <a:xfrm>
            <a:off x="6876256" y="4399678"/>
            <a:ext cx="1203453" cy="1504683"/>
          </a:xfrm>
          <a:prstGeom prst="rect">
            <a:avLst/>
          </a:prstGeom>
          <a:noFill/>
        </p:spPr>
      </p:pic>
      <p:pic>
        <p:nvPicPr>
          <p:cNvPr id="2052" name="Picture 4" descr="C:\Documents and Settings\Lesley Daniel\Local Settings\Temporary Internet Files\Content.IE5\OS4O8BS9\MCj04347780000[1].png"/>
          <p:cNvPicPr>
            <a:picLocks noChangeAspect="1" noChangeArrowheads="1"/>
          </p:cNvPicPr>
          <p:nvPr/>
        </p:nvPicPr>
        <p:blipFill>
          <a:blip r:embed="rId3" cstate="print"/>
          <a:srcRect/>
          <a:stretch>
            <a:fillRect/>
          </a:stretch>
        </p:blipFill>
        <p:spPr bwMode="auto">
          <a:xfrm>
            <a:off x="611560" y="4509120"/>
            <a:ext cx="1828572" cy="1828572"/>
          </a:xfrm>
          <a:prstGeom prst="rect">
            <a:avLst/>
          </a:prstGeom>
          <a:noFill/>
        </p:spPr>
      </p:pic>
      <p:pic>
        <p:nvPicPr>
          <p:cNvPr id="2053" name="Picture 5" descr="C:\Documents and Settings\Lesley Daniel\Local Settings\Temporary Internet Files\Content.IE5\4YCGDE2N\MCj04325480000[1].png"/>
          <p:cNvPicPr>
            <a:picLocks noChangeAspect="1" noChangeArrowheads="1"/>
          </p:cNvPicPr>
          <p:nvPr/>
        </p:nvPicPr>
        <p:blipFill>
          <a:blip r:embed="rId4" cstate="print"/>
          <a:srcRect/>
          <a:stretch>
            <a:fillRect/>
          </a:stretch>
        </p:blipFill>
        <p:spPr bwMode="auto">
          <a:xfrm>
            <a:off x="7596336" y="908720"/>
            <a:ext cx="1280163" cy="1152146"/>
          </a:xfrm>
          <a:prstGeom prst="rect">
            <a:avLst/>
          </a:prstGeom>
          <a:noFill/>
        </p:spPr>
      </p:pic>
      <p:pic>
        <p:nvPicPr>
          <p:cNvPr id="2054" name="Picture 6" descr="C:\Documents and Settings\Lesley Daniel\Local Settings\Temporary Internet Files\Content.IE5\5OW2X0DX\MMj01630950000[1].gif"/>
          <p:cNvPicPr>
            <a:picLocks noChangeAspect="1" noChangeArrowheads="1" noCrop="1"/>
          </p:cNvPicPr>
          <p:nvPr/>
        </p:nvPicPr>
        <p:blipFill>
          <a:blip r:embed="rId5" cstate="print"/>
          <a:srcRect/>
          <a:stretch>
            <a:fillRect/>
          </a:stretch>
        </p:blipFill>
        <p:spPr bwMode="auto">
          <a:xfrm>
            <a:off x="4116938" y="4365104"/>
            <a:ext cx="1103134" cy="153925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752"/>
            <a:ext cx="8229600" cy="1143000"/>
          </a:xfrm>
        </p:spPr>
        <p:txBody>
          <a:bodyPr>
            <a:noAutofit/>
          </a:bodyPr>
          <a:lstStyle/>
          <a:p>
            <a:r>
              <a:rPr lang="en-GB" sz="4000" dirty="0" smtClean="0">
                <a:solidFill>
                  <a:srgbClr val="002060"/>
                </a:solidFill>
              </a:rPr>
              <a:t>4 main ways that we use media texts</a:t>
            </a:r>
            <a:endParaRPr lang="en-US" sz="4000" dirty="0">
              <a:solidFill>
                <a:srgbClr val="002060"/>
              </a:solidFill>
            </a:endParaRPr>
          </a:p>
        </p:txBody>
      </p:sp>
      <p:sp>
        <p:nvSpPr>
          <p:cNvPr id="3" name="Content Placeholder 2"/>
          <p:cNvSpPr>
            <a:spLocks noGrp="1"/>
          </p:cNvSpPr>
          <p:nvPr>
            <p:ph idx="1"/>
          </p:nvPr>
        </p:nvSpPr>
        <p:spPr>
          <a:xfrm>
            <a:off x="539552" y="2332037"/>
            <a:ext cx="8229600" cy="4525963"/>
          </a:xfrm>
        </p:spPr>
        <p:txBody>
          <a:bodyPr>
            <a:normAutofit/>
          </a:bodyPr>
          <a:lstStyle/>
          <a:p>
            <a:r>
              <a:rPr lang="en-US" sz="3200" b="1" dirty="0"/>
              <a:t>e</a:t>
            </a:r>
            <a:r>
              <a:rPr lang="en-US" sz="3200" b="1" dirty="0" smtClean="0"/>
              <a:t>ntertainment:</a:t>
            </a:r>
            <a:r>
              <a:rPr lang="en-US" sz="3200" dirty="0" smtClean="0"/>
              <a:t> the text provides </a:t>
            </a:r>
            <a:r>
              <a:rPr lang="en-US" sz="3200" b="1" dirty="0" smtClean="0"/>
              <a:t>pleasure</a:t>
            </a:r>
            <a:r>
              <a:rPr lang="en-US" sz="3200" dirty="0" smtClean="0"/>
              <a:t> for the audience; it is 'escapist‘ (escape reality). </a:t>
            </a:r>
            <a:br>
              <a:rPr lang="en-US" sz="3200" dirty="0" smtClean="0"/>
            </a:br>
            <a:r>
              <a:rPr lang="en-US" sz="3200" b="1" dirty="0" smtClean="0"/>
              <a:t> </a:t>
            </a:r>
          </a:p>
          <a:p>
            <a:r>
              <a:rPr lang="en-US" sz="3200" b="1" dirty="0" smtClean="0"/>
              <a:t>social interaction</a:t>
            </a:r>
            <a:r>
              <a:rPr lang="en-US" sz="3200" dirty="0" smtClean="0"/>
              <a:t>: media texts are common </a:t>
            </a:r>
            <a:r>
              <a:rPr lang="en-US" sz="3200" b="1" dirty="0" smtClean="0"/>
              <a:t>topics of discussion</a:t>
            </a:r>
            <a:r>
              <a:rPr lang="en-US" sz="3200" dirty="0" smtClean="0"/>
              <a:t>; we use the media to feed this social interaction.</a:t>
            </a:r>
            <a:r>
              <a:rPr lang="en-US" dirty="0" smtClean="0"/>
              <a:t> </a:t>
            </a:r>
            <a:br>
              <a:rPr lang="en-US" dirty="0" smtClean="0"/>
            </a:br>
            <a:endParaRPr lang="en-US" dirty="0"/>
          </a:p>
        </p:txBody>
      </p:sp>
      <p:sp>
        <p:nvSpPr>
          <p:cNvPr id="4" name="Title 1"/>
          <p:cNvSpPr txBox="1">
            <a:spLocks/>
          </p:cNvSpPr>
          <p:nvPr/>
        </p:nvSpPr>
        <p:spPr>
          <a:xfrm>
            <a:off x="0" y="188640"/>
            <a:ext cx="9144000" cy="92867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0" i="0" strike="noStrike" kern="1200" cap="none" spc="0" normalizeH="0" baseline="0" noProof="0" dirty="0" smtClean="0">
                <a:ln>
                  <a:noFill/>
                </a:ln>
                <a:solidFill>
                  <a:schemeClr val="tx1">
                    <a:lumMod val="95000"/>
                    <a:lumOff val="5000"/>
                  </a:schemeClr>
                </a:solidFill>
                <a:effectLst/>
                <a:uLnTx/>
                <a:uFillTx/>
                <a:latin typeface="+mj-lt"/>
                <a:ea typeface="+mj-ea"/>
                <a:cs typeface="+mj-cs"/>
              </a:rPr>
              <a:t>Uses and Gratifications Theory</a:t>
            </a:r>
            <a:endParaRPr kumimoji="0" lang="en-US" sz="4800" b="0" i="0" strike="noStrike" kern="1200" cap="none" spc="0" normalizeH="0" baseline="0" noProof="0" dirty="0">
              <a:ln>
                <a:noFill/>
              </a:ln>
              <a:solidFill>
                <a:schemeClr val="tx1">
                  <a:lumMod val="95000"/>
                  <a:lumOff val="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36</TotalTime>
  <Words>527</Words>
  <Application>Microsoft Office PowerPoint</Application>
  <PresentationFormat>On-screen Show (4:3)</PresentationFormat>
  <Paragraphs>41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Sketchbook</vt:lpstr>
      <vt:lpstr>Television L6</vt:lpstr>
      <vt:lpstr>Lesson Objective</vt:lpstr>
      <vt:lpstr>Media Theory</vt:lpstr>
      <vt:lpstr>The Effects Theory </vt:lpstr>
      <vt:lpstr>For example…</vt:lpstr>
      <vt:lpstr>Hypodermic Needle Theory </vt:lpstr>
      <vt:lpstr>For example….</vt:lpstr>
      <vt:lpstr>Uses and Gratifications Theory</vt:lpstr>
      <vt:lpstr>4 main ways that we use media texts</vt:lpstr>
      <vt:lpstr>For example</vt:lpstr>
      <vt:lpstr>PowerPoint Presentation</vt:lpstr>
      <vt:lpstr>For example</vt:lpstr>
      <vt:lpstr>Task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krista carson</dc:creator>
  <cp:lastModifiedBy>Krista Carson</cp:lastModifiedBy>
  <cp:revision>18</cp:revision>
  <dcterms:created xsi:type="dcterms:W3CDTF">2010-11-09T09:34:30Z</dcterms:created>
  <dcterms:modified xsi:type="dcterms:W3CDTF">2011-11-14T14:52:49Z</dcterms:modified>
</cp:coreProperties>
</file>