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56" r:id="rId4"/>
    <p:sldId id="257" r:id="rId5"/>
    <p:sldId id="283" r:id="rId6"/>
    <p:sldId id="259" r:id="rId7"/>
    <p:sldId id="26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05588BA-E251-4BEA-ABD4-067CC7BECEF6}" type="datetimeFigureOut">
              <a:rPr lang="en-US" smtClean="0"/>
              <a:pPr/>
              <a:t>11/14/2011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3D1B3C1-869C-49A1-ADBE-62396642F17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88BA-E251-4BEA-ABD4-067CC7BECEF6}" type="datetimeFigureOut">
              <a:rPr lang="en-US" smtClean="0"/>
              <a:pPr/>
              <a:t>11/14/2011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B3C1-869C-49A1-ADBE-62396642F1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88BA-E251-4BEA-ABD4-067CC7BECEF6}" type="datetimeFigureOut">
              <a:rPr lang="en-US" smtClean="0"/>
              <a:pPr/>
              <a:t>11/14/2011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B3C1-869C-49A1-ADBE-62396642F1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88BA-E251-4BEA-ABD4-067CC7BECEF6}" type="datetimeFigureOut">
              <a:rPr lang="en-US" smtClean="0"/>
              <a:pPr/>
              <a:t>11/14/2011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B3C1-869C-49A1-ADBE-62396642F1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88BA-E251-4BEA-ABD4-067CC7BECEF6}" type="datetimeFigureOut">
              <a:rPr lang="en-US" smtClean="0"/>
              <a:pPr/>
              <a:t>11/14/2011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B3C1-869C-49A1-ADBE-62396642F1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88BA-E251-4BEA-ABD4-067CC7BECEF6}" type="datetimeFigureOut">
              <a:rPr lang="en-US" smtClean="0"/>
              <a:pPr/>
              <a:t>11/14/2011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B3C1-869C-49A1-ADBE-62396642F1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88BA-E251-4BEA-ABD4-067CC7BECEF6}" type="datetimeFigureOut">
              <a:rPr lang="en-US" smtClean="0"/>
              <a:pPr/>
              <a:t>11/14/2011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B3C1-869C-49A1-ADBE-62396642F1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88BA-E251-4BEA-ABD4-067CC7BECEF6}" type="datetimeFigureOut">
              <a:rPr lang="en-US" smtClean="0"/>
              <a:pPr/>
              <a:t>11/14/2011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B3C1-869C-49A1-ADBE-62396642F1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88BA-E251-4BEA-ABD4-067CC7BECEF6}" type="datetimeFigureOut">
              <a:rPr lang="en-US" smtClean="0"/>
              <a:pPr/>
              <a:t>11/14/2011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B3C1-869C-49A1-ADBE-62396642F1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88BA-E251-4BEA-ABD4-067CC7BECEF6}" type="datetimeFigureOut">
              <a:rPr lang="en-US" smtClean="0"/>
              <a:pPr/>
              <a:t>11/14/2011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B3C1-869C-49A1-ADBE-62396642F1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88BA-E251-4BEA-ABD4-067CC7BECEF6}" type="datetimeFigureOut">
              <a:rPr lang="en-US" smtClean="0"/>
              <a:pPr/>
              <a:t>11/14/2011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B3C1-869C-49A1-ADBE-62396642F1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05588BA-E251-4BEA-ABD4-067CC7BECEF6}" type="datetimeFigureOut">
              <a:rPr lang="en-US" smtClean="0"/>
              <a:pPr/>
              <a:t>11/14/2011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3D1B3C1-869C-49A1-ADBE-62396642F17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Ge7rN0_o_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Television </a:t>
            </a:r>
            <a:r>
              <a:rPr lang="en-GB" dirty="0" smtClean="0"/>
              <a:t>L9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Analysing Audience</a:t>
            </a:r>
          </a:p>
        </p:txBody>
      </p:sp>
    </p:spTree>
    <p:extLst>
      <p:ext uri="{BB962C8B-B14F-4D97-AF65-F5344CB8AC3E}">
        <p14:creationId xmlns:p14="http://schemas.microsoft.com/office/powerpoint/2010/main" val="8997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uningnews.net/wallpaper/1024x768/ford-mondeo-titanium-x-spor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02498"/>
            <a:ext cx="6505575" cy="4876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7704" y="116631"/>
            <a:ext cx="512973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Psychographics:</a:t>
            </a:r>
          </a:p>
          <a:p>
            <a:r>
              <a:rPr lang="en-GB" sz="6000" dirty="0" smtClean="0"/>
              <a:t>Mainstreamers</a:t>
            </a:r>
          </a:p>
          <a:p>
            <a:endParaRPr lang="en-GB" dirty="0"/>
          </a:p>
        </p:txBody>
      </p:sp>
    </p:spTree>
  </p:cSld>
  <p:clrMapOvr>
    <a:masterClrMapping/>
  </p:clrMapOvr>
  <p:transition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512973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Psychographics:</a:t>
            </a:r>
          </a:p>
          <a:p>
            <a:r>
              <a:rPr lang="en-GB" sz="6000" dirty="0" smtClean="0"/>
              <a:t>Reformers</a:t>
            </a:r>
          </a:p>
          <a:p>
            <a:endParaRPr lang="en-GB" dirty="0"/>
          </a:p>
        </p:txBody>
      </p:sp>
      <p:pic>
        <p:nvPicPr>
          <p:cNvPr id="9218" name="Picture 2" descr="http://www.mediagram.co.uk/toyota_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164" y="2636912"/>
            <a:ext cx="6684894" cy="3586167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44624"/>
            <a:ext cx="512973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Psychographics:</a:t>
            </a:r>
          </a:p>
          <a:p>
            <a:r>
              <a:rPr lang="en-GB" sz="6000" dirty="0" smtClean="0"/>
              <a:t>Explorers</a:t>
            </a:r>
          </a:p>
          <a:p>
            <a:endParaRPr lang="en-GB" dirty="0"/>
          </a:p>
        </p:txBody>
      </p:sp>
      <p:pic>
        <p:nvPicPr>
          <p:cNvPr id="3076" name="Picture 4" descr="http://www.thedailygreen.com/cm/thedailygreen/images/Uu/smart-cars-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409964" cy="471488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88639"/>
            <a:ext cx="512973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Psychographics:</a:t>
            </a:r>
          </a:p>
          <a:p>
            <a:r>
              <a:rPr lang="en-GB" sz="6000" dirty="0" smtClean="0"/>
              <a:t>Strugglers</a:t>
            </a:r>
          </a:p>
          <a:p>
            <a:endParaRPr lang="en-GB" dirty="0"/>
          </a:p>
        </p:txBody>
      </p:sp>
      <p:pic>
        <p:nvPicPr>
          <p:cNvPr id="7170" name="Picture 2" descr="http://www.freefoto.com/images/29/11/29_11_14---Ford-Fiesta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73392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se.lehigh.edu/~spletzer/duc_s07/left_pedestri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597" y="2060848"/>
            <a:ext cx="6096000" cy="4572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23728" y="116632"/>
            <a:ext cx="512973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Psychographics:</a:t>
            </a:r>
          </a:p>
          <a:p>
            <a:r>
              <a:rPr lang="en-GB" sz="6000" dirty="0" smtClean="0"/>
              <a:t>Resigned</a:t>
            </a:r>
          </a:p>
          <a:p>
            <a:endParaRPr lang="en-GB" dirty="0"/>
          </a:p>
        </p:txBody>
      </p:sp>
    </p:spTree>
  </p:cSld>
  <p:clrMapOvr>
    <a:masterClrMapping/>
  </p:clrMapOvr>
  <p:transition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09" y="260648"/>
            <a:ext cx="420140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/>
              <a:t>By needs:</a:t>
            </a:r>
          </a:p>
          <a:p>
            <a:endParaRPr lang="en-GB" sz="8000" dirty="0" smtClean="0"/>
          </a:p>
          <a:p>
            <a:r>
              <a:rPr lang="en-GB" sz="8000" dirty="0" smtClean="0"/>
              <a:t>SEX!</a:t>
            </a:r>
            <a:endParaRPr lang="en-GB" sz="8000" dirty="0"/>
          </a:p>
        </p:txBody>
      </p:sp>
      <p:pic>
        <p:nvPicPr>
          <p:cNvPr id="1027" name="Picture 3" descr="C:\Users\jon stenner\AppData\Local\Microsoft\Windows\Temporary Internet Files\Content.IE5\U0QISNUM\MCj044060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1745"/>
            <a:ext cx="4129110" cy="412911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n stenner\AppData\Local\Microsoft\Windows\Temporary Internet Files\Content.IE5\PI0NKEQO\MCj043238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99392"/>
            <a:ext cx="7215206" cy="725298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9752" y="2492896"/>
            <a:ext cx="51667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</a:rPr>
              <a:t>FRIENDSHIP</a:t>
            </a:r>
            <a:endParaRPr lang="en-GB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n stenner\AppData\Local\Microsoft\Windows\Temporary Internet Files\Content.IE5\U0QISNUM\MCj0440668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50804"/>
            <a:ext cx="4786346" cy="47863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16632"/>
            <a:ext cx="75886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 smtClean="0"/>
              <a:t>Need to nurture</a:t>
            </a:r>
          </a:p>
        </p:txBody>
      </p:sp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87128"/>
            <a:ext cx="85943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 smtClean="0"/>
              <a:t>Need for guidance</a:t>
            </a:r>
          </a:p>
        </p:txBody>
      </p:sp>
      <p:pic>
        <p:nvPicPr>
          <p:cNvPr id="4098" name="Picture 2" descr="C:\Users\jon stenner\AppData\Local\Microsoft\Windows\Temporary Internet Files\Content.IE5\KXT0GTUA\MCj031864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12718"/>
            <a:ext cx="5143536" cy="4848017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16632"/>
            <a:ext cx="59808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/>
              <a:t>Need to fight!</a:t>
            </a:r>
          </a:p>
        </p:txBody>
      </p:sp>
      <p:pic>
        <p:nvPicPr>
          <p:cNvPr id="5123" name="Picture 3" descr="C:\Users\jon stenner\AppData\Local\Microsoft\Windows\Temporary Internet Files\Content.IE5\PI0NKEQO\MCj021298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95333"/>
            <a:ext cx="4479442" cy="4492981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2816"/>
            <a:ext cx="7467600" cy="3951337"/>
          </a:xfrm>
        </p:spPr>
        <p:txBody>
          <a:bodyPr>
            <a:normAutofit fontScale="92500" lnSpcReduction="10000"/>
          </a:bodyPr>
          <a:lstStyle/>
          <a:p>
            <a:r>
              <a:rPr lang="en-GB" sz="6000" dirty="0" smtClean="0"/>
              <a:t>At the end of this lesson we will have briefly discussed how to analyse target audience.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4744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on stenner\AppData\Local\Microsoft\Windows\Temporary Internet Files\Content.IE5\OFC0R716\MCj023081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3957841" cy="725709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1556792"/>
            <a:ext cx="7293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/>
              <a:t>Need to dominate!</a:t>
            </a:r>
          </a:p>
        </p:txBody>
      </p:sp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on stenner\AppData\Local\Microsoft\Windows\Temporary Internet Files\Content.IE5\OFC0R716\MCj039837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57232"/>
            <a:ext cx="5929354" cy="59541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188640"/>
            <a:ext cx="74631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Need to show status!</a:t>
            </a:r>
          </a:p>
        </p:txBody>
      </p:sp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n stenner\AppData\Local\Microsoft\Windows\Temporary Internet Files\Content.IE5\U0QISNUM\MCj039645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4446" y="1196752"/>
            <a:ext cx="3689553" cy="539535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7136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/>
              <a:t>Need for attention</a:t>
            </a:r>
          </a:p>
        </p:txBody>
      </p:sp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14484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Need for autonomy-</a:t>
            </a:r>
          </a:p>
          <a:p>
            <a:r>
              <a:rPr lang="en-GB" sz="6600" dirty="0" smtClean="0"/>
              <a:t>Being yourself!</a:t>
            </a:r>
          </a:p>
        </p:txBody>
      </p:sp>
      <p:pic>
        <p:nvPicPr>
          <p:cNvPr id="9218" name="Picture 2" descr="C:\Users\jon stenner\AppData\Local\Microsoft\Windows\Temporary Internet Files\Content.IE5\PI0NKEQO\MCBD06986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066" y="1214422"/>
            <a:ext cx="6176460" cy="596219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6954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/>
              <a:t>Need to escape!</a:t>
            </a:r>
          </a:p>
        </p:txBody>
      </p:sp>
      <p:pic>
        <p:nvPicPr>
          <p:cNvPr id="10242" name="Picture 2" descr="C:\Users\jon stenner\AppData\Local\Microsoft\Windows\Temporary Internet Files\Content.IE5\KXT0GTUA\MCj030304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3116"/>
            <a:ext cx="5829328" cy="505208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85794"/>
            <a:ext cx="641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Need to feel safe from threats</a:t>
            </a:r>
          </a:p>
        </p:txBody>
      </p:sp>
      <p:pic>
        <p:nvPicPr>
          <p:cNvPr id="11266" name="Picture 2" descr="C:\Users\jon stenner\AppData\Local\Microsoft\Windows\Temporary Internet Files\Content.IE5\U0QISNUM\MCj029088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5786478" cy="4614677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63865"/>
            <a:ext cx="76229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 smtClean="0"/>
              <a:t>Need for beauty</a:t>
            </a:r>
          </a:p>
        </p:txBody>
      </p:sp>
      <p:pic>
        <p:nvPicPr>
          <p:cNvPr id="12291" name="Picture 3" descr="C:\Users\jon stenner\AppData\Local\Microsoft\Windows\Temporary Internet Files\Content.IE5\U0QISNUM\MCj042403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7677" y="1928802"/>
            <a:ext cx="5226323" cy="514351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888" y="260648"/>
            <a:ext cx="84171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Need to satisfy curiosity</a:t>
            </a:r>
          </a:p>
        </p:txBody>
      </p:sp>
      <p:pic>
        <p:nvPicPr>
          <p:cNvPr id="13314" name="Picture 2" descr="C:\Users\jon stenner\AppData\Local\Microsoft\Windows\Temporary Internet Files\Content.IE5\KXT0GTUA\MCj028996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4741541" cy="536702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317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Physical needs: food/sleep/drink</a:t>
            </a:r>
          </a:p>
        </p:txBody>
      </p:sp>
      <p:pic>
        <p:nvPicPr>
          <p:cNvPr id="14338" name="Picture 2" descr="C:\Users\jon stenner\AppData\Local\Microsoft\Windows\Temporary Internet Files\Content.IE5\OFC0R716\MCj044174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700808"/>
            <a:ext cx="5000660" cy="5000660"/>
          </a:xfrm>
          <a:prstGeom prst="rect">
            <a:avLst/>
          </a:prstGeom>
          <a:noFill/>
        </p:spPr>
      </p:pic>
      <p:pic>
        <p:nvPicPr>
          <p:cNvPr id="14339" name="Picture 3" descr="C:\Users\jon stenner\AppData\Local\Microsoft\Windows\Temporary Internet Files\Content.IE5\KXT0GTUA\MCj044177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61441"/>
            <a:ext cx="5029216" cy="5029216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41440" cy="1442674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467600" cy="395133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Consider the following </a:t>
            </a:r>
            <a:r>
              <a:rPr lang="en-GB" dirty="0" smtClean="0">
                <a:hlinkClick r:id="rId2"/>
              </a:rPr>
              <a:t>title sequence. </a:t>
            </a:r>
            <a:endParaRPr lang="en-GB" dirty="0" smtClean="0"/>
          </a:p>
          <a:p>
            <a:r>
              <a:rPr lang="en-GB" dirty="0" smtClean="0"/>
              <a:t>Discuss the following question, in paragraph form:</a:t>
            </a:r>
            <a:br>
              <a:rPr lang="en-GB" dirty="0" smtClean="0"/>
            </a:br>
            <a:endParaRPr lang="en-GB" dirty="0"/>
          </a:p>
          <a:p>
            <a:pPr marL="0" indent="0">
              <a:buNone/>
            </a:pPr>
            <a:r>
              <a:rPr lang="en-GB" sz="4000" b="1" dirty="0" smtClean="0"/>
              <a:t>What is the target audience of this program? Be sure to discuss gender, age and psychographics. Give clear evidence to support your statement(s). 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9389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714356"/>
            <a:ext cx="765401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dirty="0" smtClean="0"/>
              <a:t>Analysing Media Audiences</a:t>
            </a:r>
          </a:p>
          <a:p>
            <a:endParaRPr lang="en-GB" dirty="0"/>
          </a:p>
          <a:p>
            <a:r>
              <a:rPr lang="en-GB" sz="2400" dirty="0" smtClean="0"/>
              <a:t>There are five main methods of analysing a target audience:</a:t>
            </a:r>
          </a:p>
          <a:p>
            <a:endParaRPr lang="en-GB" dirty="0"/>
          </a:p>
          <a:p>
            <a:r>
              <a:rPr lang="en-GB" sz="3600" dirty="0" smtClean="0"/>
              <a:t>By gender</a:t>
            </a:r>
          </a:p>
          <a:p>
            <a:r>
              <a:rPr lang="en-GB" sz="3600" dirty="0" smtClean="0"/>
              <a:t>By age</a:t>
            </a:r>
          </a:p>
          <a:p>
            <a:r>
              <a:rPr lang="en-GB" sz="3600" dirty="0" smtClean="0"/>
              <a:t>By </a:t>
            </a:r>
            <a:r>
              <a:rPr lang="en-GB" sz="3600" dirty="0"/>
              <a:t>s</a:t>
            </a:r>
            <a:r>
              <a:rPr lang="en-GB" sz="3600" dirty="0" smtClean="0"/>
              <a:t>ocial class</a:t>
            </a:r>
          </a:p>
          <a:p>
            <a:r>
              <a:rPr lang="en-GB" sz="3600" dirty="0" smtClean="0"/>
              <a:t>By psychographics</a:t>
            </a:r>
          </a:p>
          <a:p>
            <a:r>
              <a:rPr lang="en-GB" sz="3600" dirty="0" smtClean="0"/>
              <a:t>By needs</a:t>
            </a:r>
            <a:endParaRPr lang="en-GB" sz="3600" dirty="0"/>
          </a:p>
        </p:txBody>
      </p:sp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Jon Stenner\Local Settings\Temporary Internet Files\Content.IE5\VUZPBMV0\MPj044225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476" y="976673"/>
            <a:ext cx="3745524" cy="2497016"/>
          </a:xfrm>
          <a:prstGeom prst="rect">
            <a:avLst/>
          </a:prstGeom>
          <a:noFill/>
        </p:spPr>
      </p:pic>
      <p:pic>
        <p:nvPicPr>
          <p:cNvPr id="1029" name="Picture 5" descr="C:\Documents and Settings\Jon Stenner\Local Settings\Temporary Internet Files\Content.IE5\Q5LIKJ29\MPj044237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0648"/>
            <a:ext cx="2619377" cy="392906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544" y="692696"/>
            <a:ext cx="327685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u="sng" dirty="0" smtClean="0"/>
              <a:t>Gender:</a:t>
            </a:r>
          </a:p>
          <a:p>
            <a:endParaRPr lang="en-GB" dirty="0"/>
          </a:p>
          <a:p>
            <a:r>
              <a:rPr lang="en-GB" sz="7200" dirty="0" smtClean="0"/>
              <a:t>Male</a:t>
            </a:r>
          </a:p>
          <a:p>
            <a:r>
              <a:rPr lang="en-GB" sz="7200" dirty="0" smtClean="0"/>
              <a:t>Female</a:t>
            </a:r>
          </a:p>
          <a:p>
            <a:r>
              <a:rPr lang="en-GB" sz="7200" dirty="0" smtClean="0"/>
              <a:t>LGBT</a:t>
            </a:r>
            <a:endParaRPr lang="en-GB" sz="7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749" y="3429000"/>
            <a:ext cx="3827572" cy="310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1852"/>
            <a:ext cx="1605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/>
              <a:t>Age</a:t>
            </a:r>
            <a:endParaRPr lang="en-GB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605001"/>
            <a:ext cx="6984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Pre-school (5-10)</a:t>
            </a:r>
            <a:br>
              <a:rPr lang="en-GB" sz="3600" dirty="0" smtClean="0"/>
            </a:br>
            <a:r>
              <a:rPr lang="en-GB" sz="3600" dirty="0" smtClean="0"/>
              <a:t>Pre-teens (10-13)</a:t>
            </a:r>
          </a:p>
          <a:p>
            <a:r>
              <a:rPr lang="en-GB" sz="3600" dirty="0" smtClean="0"/>
              <a:t>Early teens (13-14)</a:t>
            </a:r>
          </a:p>
          <a:p>
            <a:r>
              <a:rPr lang="en-GB" sz="3600" dirty="0" smtClean="0"/>
              <a:t>Late teens (14-19)</a:t>
            </a:r>
          </a:p>
          <a:p>
            <a:r>
              <a:rPr lang="en-GB" sz="3600" dirty="0" smtClean="0"/>
              <a:t>Early 20s</a:t>
            </a:r>
          </a:p>
          <a:p>
            <a:r>
              <a:rPr lang="en-GB" sz="3600" dirty="0" smtClean="0"/>
              <a:t>Late 20s</a:t>
            </a:r>
          </a:p>
          <a:p>
            <a:r>
              <a:rPr lang="en-GB" sz="3600" dirty="0" smtClean="0"/>
              <a:t>30-45 </a:t>
            </a:r>
          </a:p>
          <a:p>
            <a:r>
              <a:rPr lang="en-GB" sz="3600" dirty="0" smtClean="0"/>
              <a:t>45-55 </a:t>
            </a:r>
          </a:p>
          <a:p>
            <a:r>
              <a:rPr lang="en-GB" sz="3600" dirty="0" smtClean="0"/>
              <a:t>55-70 </a:t>
            </a:r>
          </a:p>
          <a:p>
            <a:r>
              <a:rPr lang="en-GB" sz="3600" dirty="0" smtClean="0"/>
              <a:t>70+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77201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Young/immature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1091" y="5733256"/>
            <a:ext cx="86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mature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75505" y="1137644"/>
            <a:ext cx="0" cy="45670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krista carson\AppData\Local\Microsoft\Windows\Temporary Internet Files\Content.IE5\ZZDOPB3F\MC9001407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17" y="1137645"/>
            <a:ext cx="868183" cy="139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ista carson\AppData\Local\Microsoft\Windows\Temporary Internet Files\Content.IE5\D71CJPLF\MC9001978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936">
            <a:off x="3335710" y="2399426"/>
            <a:ext cx="1471546" cy="95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rista carson\AppData\Local\Microsoft\Windows\Temporary Internet Files\Content.IE5\ZZDOPB3F\MC90015491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7041">
            <a:off x="1937329" y="3779149"/>
            <a:ext cx="1267496" cy="115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rista carson\AppData\Local\Microsoft\Windows\Temporary Internet Files\Content.IE5\D71CJPLF\MC90012869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806" y="4662869"/>
            <a:ext cx="1068308" cy="10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85728"/>
            <a:ext cx="8717579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u="sng" dirty="0" smtClean="0"/>
              <a:t>Social Class</a:t>
            </a:r>
          </a:p>
          <a:p>
            <a:endParaRPr lang="en-GB" sz="2800" dirty="0"/>
          </a:p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GB" sz="2800" b="1" dirty="0" smtClean="0"/>
              <a:t> – Upper middle  class – </a:t>
            </a:r>
            <a:r>
              <a:rPr lang="en-GB" sz="2800" dirty="0" smtClean="0"/>
              <a:t>lots of disposable income</a:t>
            </a:r>
          </a:p>
          <a:p>
            <a:endParaRPr lang="en-GB" sz="2800" b="1" dirty="0"/>
          </a:p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GB" sz="2800" b="1" dirty="0" smtClean="0"/>
              <a:t> – Middle class – </a:t>
            </a:r>
            <a:r>
              <a:rPr lang="en-GB" sz="2800" dirty="0" smtClean="0"/>
              <a:t>a fair amount of disposable income</a:t>
            </a:r>
          </a:p>
          <a:p>
            <a:endParaRPr lang="en-GB" sz="2800" b="1" dirty="0"/>
          </a:p>
          <a:p>
            <a:r>
              <a:rPr lang="en-GB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C1</a:t>
            </a:r>
            <a:r>
              <a:rPr lang="en-GB" sz="2800" b="1" dirty="0" smtClean="0"/>
              <a:t> – Lower middle class – </a:t>
            </a:r>
            <a:r>
              <a:rPr lang="en-GB" sz="2800" dirty="0" smtClean="0"/>
              <a:t>some disposable income</a:t>
            </a:r>
          </a:p>
          <a:p>
            <a:endParaRPr lang="en-GB" sz="2800" b="1" dirty="0"/>
          </a:p>
          <a:p>
            <a:r>
              <a:rPr lang="en-GB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C2</a:t>
            </a:r>
            <a:r>
              <a:rPr lang="en-GB" sz="2800" b="1" dirty="0" smtClean="0"/>
              <a:t> – Skilled working class – </a:t>
            </a:r>
            <a:r>
              <a:rPr lang="en-GB" sz="2800" dirty="0" smtClean="0"/>
              <a:t>some disposable income</a:t>
            </a:r>
          </a:p>
          <a:p>
            <a:endParaRPr lang="en-GB" sz="2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GB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b="1" dirty="0" smtClean="0"/>
              <a:t>– Working class – </a:t>
            </a:r>
            <a:r>
              <a:rPr lang="en-GB" sz="2800" dirty="0" smtClean="0"/>
              <a:t>little disposable income</a:t>
            </a:r>
          </a:p>
          <a:p>
            <a:endParaRPr lang="en-GB" sz="2800" b="1" dirty="0" smtClean="0"/>
          </a:p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</a:t>
            </a:r>
            <a:r>
              <a:rPr lang="en-GB" sz="2800" b="1" dirty="0" smtClean="0"/>
              <a:t> </a:t>
            </a:r>
            <a:r>
              <a:rPr lang="en-GB" sz="2800" dirty="0" smtClean="0"/>
              <a:t>– </a:t>
            </a:r>
            <a:r>
              <a:rPr lang="en-GB" sz="2800" b="1" dirty="0" smtClean="0"/>
              <a:t>Lowest level of subsistence </a:t>
            </a:r>
            <a:r>
              <a:rPr lang="en-GB" sz="2800" dirty="0" smtClean="0"/>
              <a:t>– no disposable income</a:t>
            </a:r>
            <a:endParaRPr lang="en-GB" sz="2800" dirty="0"/>
          </a:p>
        </p:txBody>
      </p:sp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678134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/>
              <a:t>Psychographics:</a:t>
            </a: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7544" y="1772816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- </a:t>
            </a:r>
            <a:r>
              <a:rPr lang="en-GB" sz="4000" dirty="0" smtClean="0"/>
              <a:t>Any </a:t>
            </a:r>
            <a:r>
              <a:rPr lang="en-GB" sz="4000" dirty="0"/>
              <a:t>attributes relating to </a:t>
            </a:r>
            <a:r>
              <a:rPr lang="en-GB" sz="4000" b="1" dirty="0"/>
              <a:t>personality, values, attitudes, interests, or lifestyles</a:t>
            </a:r>
            <a:r>
              <a:rPr lang="en-GB" sz="4000" dirty="0"/>
              <a:t>. </a:t>
            </a:r>
            <a:endParaRPr lang="en-GB" sz="4000" dirty="0" smtClean="0"/>
          </a:p>
          <a:p>
            <a:pPr marL="342900" indent="-342900">
              <a:buFontTx/>
              <a:buChar char="-"/>
            </a:pPr>
            <a:r>
              <a:rPr lang="en-GB" sz="4000" dirty="0" smtClean="0"/>
              <a:t>Also </a:t>
            </a:r>
            <a:r>
              <a:rPr lang="en-GB" sz="4000" dirty="0"/>
              <a:t>called </a:t>
            </a:r>
            <a:r>
              <a:rPr lang="en-GB" sz="4000" b="1" dirty="0"/>
              <a:t>IAO variables </a:t>
            </a:r>
            <a:r>
              <a:rPr lang="en-GB" sz="4000" dirty="0"/>
              <a:t>(for Interests, Activities, and Opinions). </a:t>
            </a:r>
          </a:p>
        </p:txBody>
      </p:sp>
    </p:spTree>
  </p:cSld>
  <p:clrMapOvr>
    <a:masterClrMapping/>
  </p:clrMapOvr>
  <p:transition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88640"/>
            <a:ext cx="4142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Psychographics:</a:t>
            </a:r>
          </a:p>
          <a:p>
            <a:r>
              <a:rPr lang="en-GB" sz="4800" dirty="0" err="1" smtClean="0"/>
              <a:t>Succeders</a:t>
            </a:r>
            <a:endParaRPr lang="en-GB" sz="4800" dirty="0"/>
          </a:p>
        </p:txBody>
      </p:sp>
      <p:pic>
        <p:nvPicPr>
          <p:cNvPr id="12290" name="Picture 2" descr="http://www.state.sc.us/cma/images/BMW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527" y="1700808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46396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Psychographics:</a:t>
            </a:r>
          </a:p>
          <a:p>
            <a:r>
              <a:rPr lang="en-GB" sz="5400" dirty="0" smtClean="0"/>
              <a:t>Aspirers</a:t>
            </a:r>
          </a:p>
          <a:p>
            <a:endParaRPr lang="en-GB" dirty="0"/>
          </a:p>
        </p:txBody>
      </p:sp>
      <p:pic>
        <p:nvPicPr>
          <p:cNvPr id="11266" name="Picture 2" descr="http://www.niot.net/niot_570/ALFA%20ROMEO%20SPIDER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904" y="2204864"/>
            <a:ext cx="5429250" cy="40767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255</TotalTime>
  <Words>242</Words>
  <Application>Microsoft Office PowerPoint</Application>
  <PresentationFormat>On-screen Show (4:3)</PresentationFormat>
  <Paragraphs>81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Sketchbook</vt:lpstr>
      <vt:lpstr>Television L9</vt:lpstr>
      <vt:lpstr>Lesson 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</vt:lpstr>
    </vt:vector>
  </TitlesOfParts>
  <Company>Soham Village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Stenner</dc:creator>
  <cp:lastModifiedBy>Krista Carson</cp:lastModifiedBy>
  <cp:revision>37</cp:revision>
  <dcterms:created xsi:type="dcterms:W3CDTF">2009-10-05T07:11:59Z</dcterms:created>
  <dcterms:modified xsi:type="dcterms:W3CDTF">2011-11-14T14:49:42Z</dcterms:modified>
</cp:coreProperties>
</file>