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84" r:id="rId7"/>
    <p:sldId id="262" r:id="rId8"/>
    <p:sldId id="263" r:id="rId9"/>
    <p:sldId id="260" r:id="rId10"/>
    <p:sldId id="264" r:id="rId11"/>
    <p:sldId id="265" r:id="rId12"/>
    <p:sldId id="266" r:id="rId13"/>
    <p:sldId id="296" r:id="rId14"/>
    <p:sldId id="272" r:id="rId15"/>
    <p:sldId id="300" r:id="rId16"/>
    <p:sldId id="301" r:id="rId17"/>
    <p:sldId id="302" r:id="rId18"/>
    <p:sldId id="297" r:id="rId19"/>
    <p:sldId id="298" r:id="rId20"/>
    <p:sldId id="273" r:id="rId21"/>
    <p:sldId id="274" r:id="rId22"/>
    <p:sldId id="275" r:id="rId23"/>
    <p:sldId id="276" r:id="rId24"/>
    <p:sldId id="277" r:id="rId25"/>
    <p:sldId id="267" r:id="rId26"/>
    <p:sldId id="268" r:id="rId27"/>
    <p:sldId id="270" r:id="rId28"/>
    <p:sldId id="269" r:id="rId29"/>
    <p:sldId id="287" r:id="rId30"/>
    <p:sldId id="278" r:id="rId31"/>
    <p:sldId id="279" r:id="rId32"/>
    <p:sldId id="280" r:id="rId33"/>
    <p:sldId id="294" r:id="rId34"/>
    <p:sldId id="281" r:id="rId35"/>
    <p:sldId id="282" r:id="rId36"/>
    <p:sldId id="283" r:id="rId37"/>
    <p:sldId id="290" r:id="rId38"/>
    <p:sldId id="291" r:id="rId39"/>
    <p:sldId id="292" r:id="rId40"/>
    <p:sldId id="285" r:id="rId41"/>
    <p:sldId id="293" r:id="rId42"/>
    <p:sldId id="286" r:id="rId43"/>
    <p:sldId id="289" r:id="rId44"/>
    <p:sldId id="295" r:id="rId45"/>
    <p:sldId id="299"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86CA32F-4E83-4D59-9EFA-CDF2FD3DDF7D}" type="datetimeFigureOut">
              <a:rPr lang="en-GB" smtClean="0"/>
              <a:pPr/>
              <a:t>27/02/2012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2E42A6-F38B-451A-8E2F-A3B53076E251}" type="slidenum">
              <a:rPr lang="en-GB" smtClean="0"/>
              <a:pPr/>
              <a:t>‹#›</a:t>
            </a:fld>
            <a:endParaRPr lang="en-GB"/>
          </a:p>
        </p:txBody>
      </p:sp>
    </p:spTree>
    <p:extLst>
      <p:ext uri="{BB962C8B-B14F-4D97-AF65-F5344CB8AC3E}">
        <p14:creationId xmlns:p14="http://schemas.microsoft.com/office/powerpoint/2010/main" val="2058709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86CA32F-4E83-4D59-9EFA-CDF2FD3DDF7D}" type="datetimeFigureOut">
              <a:rPr lang="en-GB" smtClean="0"/>
              <a:pPr/>
              <a:t>27/02/2012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2E42A6-F38B-451A-8E2F-A3B53076E251}" type="slidenum">
              <a:rPr lang="en-GB" smtClean="0"/>
              <a:pPr/>
              <a:t>‹#›</a:t>
            </a:fld>
            <a:endParaRPr lang="en-GB"/>
          </a:p>
        </p:txBody>
      </p:sp>
    </p:spTree>
    <p:extLst>
      <p:ext uri="{BB962C8B-B14F-4D97-AF65-F5344CB8AC3E}">
        <p14:creationId xmlns:p14="http://schemas.microsoft.com/office/powerpoint/2010/main" val="482245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86CA32F-4E83-4D59-9EFA-CDF2FD3DDF7D}" type="datetimeFigureOut">
              <a:rPr lang="en-GB" smtClean="0"/>
              <a:pPr/>
              <a:t>27/02/2012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2E42A6-F38B-451A-8E2F-A3B53076E251}" type="slidenum">
              <a:rPr lang="en-GB" smtClean="0"/>
              <a:pPr/>
              <a:t>‹#›</a:t>
            </a:fld>
            <a:endParaRPr lang="en-GB"/>
          </a:p>
        </p:txBody>
      </p:sp>
    </p:spTree>
    <p:extLst>
      <p:ext uri="{BB962C8B-B14F-4D97-AF65-F5344CB8AC3E}">
        <p14:creationId xmlns:p14="http://schemas.microsoft.com/office/powerpoint/2010/main" val="916772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86CA32F-4E83-4D59-9EFA-CDF2FD3DDF7D}" type="datetimeFigureOut">
              <a:rPr lang="en-GB" smtClean="0"/>
              <a:pPr/>
              <a:t>27/02/2012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2E42A6-F38B-451A-8E2F-A3B53076E251}" type="slidenum">
              <a:rPr lang="en-GB" smtClean="0"/>
              <a:pPr/>
              <a:t>‹#›</a:t>
            </a:fld>
            <a:endParaRPr lang="en-GB"/>
          </a:p>
        </p:txBody>
      </p:sp>
    </p:spTree>
    <p:extLst>
      <p:ext uri="{BB962C8B-B14F-4D97-AF65-F5344CB8AC3E}">
        <p14:creationId xmlns:p14="http://schemas.microsoft.com/office/powerpoint/2010/main" val="619716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6CA32F-4E83-4D59-9EFA-CDF2FD3DDF7D}" type="datetimeFigureOut">
              <a:rPr lang="en-GB" smtClean="0"/>
              <a:pPr/>
              <a:t>27/02/2012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2E42A6-F38B-451A-8E2F-A3B53076E251}" type="slidenum">
              <a:rPr lang="en-GB" smtClean="0"/>
              <a:pPr/>
              <a:t>‹#›</a:t>
            </a:fld>
            <a:endParaRPr lang="en-GB"/>
          </a:p>
        </p:txBody>
      </p:sp>
    </p:spTree>
    <p:extLst>
      <p:ext uri="{BB962C8B-B14F-4D97-AF65-F5344CB8AC3E}">
        <p14:creationId xmlns:p14="http://schemas.microsoft.com/office/powerpoint/2010/main" val="3431545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86CA32F-4E83-4D59-9EFA-CDF2FD3DDF7D}" type="datetimeFigureOut">
              <a:rPr lang="en-GB" smtClean="0"/>
              <a:pPr/>
              <a:t>27/02/2012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2E42A6-F38B-451A-8E2F-A3B53076E251}" type="slidenum">
              <a:rPr lang="en-GB" smtClean="0"/>
              <a:pPr/>
              <a:t>‹#›</a:t>
            </a:fld>
            <a:endParaRPr lang="en-GB"/>
          </a:p>
        </p:txBody>
      </p:sp>
    </p:spTree>
    <p:extLst>
      <p:ext uri="{BB962C8B-B14F-4D97-AF65-F5344CB8AC3E}">
        <p14:creationId xmlns:p14="http://schemas.microsoft.com/office/powerpoint/2010/main" val="4267401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86CA32F-4E83-4D59-9EFA-CDF2FD3DDF7D}" type="datetimeFigureOut">
              <a:rPr lang="en-GB" smtClean="0"/>
              <a:pPr/>
              <a:t>27/02/2012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2E42A6-F38B-451A-8E2F-A3B53076E251}" type="slidenum">
              <a:rPr lang="en-GB" smtClean="0"/>
              <a:pPr/>
              <a:t>‹#›</a:t>
            </a:fld>
            <a:endParaRPr lang="en-GB"/>
          </a:p>
        </p:txBody>
      </p:sp>
    </p:spTree>
    <p:extLst>
      <p:ext uri="{BB962C8B-B14F-4D97-AF65-F5344CB8AC3E}">
        <p14:creationId xmlns:p14="http://schemas.microsoft.com/office/powerpoint/2010/main" val="1184545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86CA32F-4E83-4D59-9EFA-CDF2FD3DDF7D}" type="datetimeFigureOut">
              <a:rPr lang="en-GB" smtClean="0"/>
              <a:pPr/>
              <a:t>27/02/2012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2E42A6-F38B-451A-8E2F-A3B53076E251}" type="slidenum">
              <a:rPr lang="en-GB" smtClean="0"/>
              <a:pPr/>
              <a:t>‹#›</a:t>
            </a:fld>
            <a:endParaRPr lang="en-GB"/>
          </a:p>
        </p:txBody>
      </p:sp>
    </p:spTree>
    <p:extLst>
      <p:ext uri="{BB962C8B-B14F-4D97-AF65-F5344CB8AC3E}">
        <p14:creationId xmlns:p14="http://schemas.microsoft.com/office/powerpoint/2010/main" val="1635853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6CA32F-4E83-4D59-9EFA-CDF2FD3DDF7D}" type="datetimeFigureOut">
              <a:rPr lang="en-GB" smtClean="0"/>
              <a:pPr/>
              <a:t>27/02/2012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2E42A6-F38B-451A-8E2F-A3B53076E251}" type="slidenum">
              <a:rPr lang="en-GB" smtClean="0"/>
              <a:pPr/>
              <a:t>‹#›</a:t>
            </a:fld>
            <a:endParaRPr lang="en-GB"/>
          </a:p>
        </p:txBody>
      </p:sp>
    </p:spTree>
    <p:extLst>
      <p:ext uri="{BB962C8B-B14F-4D97-AF65-F5344CB8AC3E}">
        <p14:creationId xmlns:p14="http://schemas.microsoft.com/office/powerpoint/2010/main" val="657731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6CA32F-4E83-4D59-9EFA-CDF2FD3DDF7D}" type="datetimeFigureOut">
              <a:rPr lang="en-GB" smtClean="0"/>
              <a:pPr/>
              <a:t>27/02/2012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2E42A6-F38B-451A-8E2F-A3B53076E251}" type="slidenum">
              <a:rPr lang="en-GB" smtClean="0"/>
              <a:pPr/>
              <a:t>‹#›</a:t>
            </a:fld>
            <a:endParaRPr lang="en-GB"/>
          </a:p>
        </p:txBody>
      </p:sp>
    </p:spTree>
    <p:extLst>
      <p:ext uri="{BB962C8B-B14F-4D97-AF65-F5344CB8AC3E}">
        <p14:creationId xmlns:p14="http://schemas.microsoft.com/office/powerpoint/2010/main" val="2416311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6CA32F-4E83-4D59-9EFA-CDF2FD3DDF7D}" type="datetimeFigureOut">
              <a:rPr lang="en-GB" smtClean="0"/>
              <a:pPr/>
              <a:t>27/02/2012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2E42A6-F38B-451A-8E2F-A3B53076E251}" type="slidenum">
              <a:rPr lang="en-GB" smtClean="0"/>
              <a:pPr/>
              <a:t>‹#›</a:t>
            </a:fld>
            <a:endParaRPr lang="en-GB"/>
          </a:p>
        </p:txBody>
      </p:sp>
    </p:spTree>
    <p:extLst>
      <p:ext uri="{BB962C8B-B14F-4D97-AF65-F5344CB8AC3E}">
        <p14:creationId xmlns:p14="http://schemas.microsoft.com/office/powerpoint/2010/main" val="391180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6CA32F-4E83-4D59-9EFA-CDF2FD3DDF7D}" type="datetimeFigureOut">
              <a:rPr lang="en-GB" smtClean="0"/>
              <a:pPr/>
              <a:t>27/02/2012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2E42A6-F38B-451A-8E2F-A3B53076E251}" type="slidenum">
              <a:rPr lang="en-GB" smtClean="0"/>
              <a:pPr/>
              <a:t>‹#›</a:t>
            </a:fld>
            <a:endParaRPr lang="en-GB"/>
          </a:p>
        </p:txBody>
      </p:sp>
    </p:spTree>
    <p:extLst>
      <p:ext uri="{BB962C8B-B14F-4D97-AF65-F5344CB8AC3E}">
        <p14:creationId xmlns:p14="http://schemas.microsoft.com/office/powerpoint/2010/main" val="3458666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youtube.com/watch?v=eajuMYNYtuY" TargetMode="Externa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youtube.com/watch?v=o8ccSiH4olo" TargetMode="Externa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youtube.com/watch?v=Nmiee-4PQJI"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www.youtube.com/watch?v=wZTtvYLvCRI&amp;feature=relmfu" TargetMode="External"/><Relationship Id="rId2" Type="http://schemas.openxmlformats.org/officeDocument/2006/relationships/hyperlink" Target="http://www.youtube.com/watch?v=YdaMGcOyfjM" TargetMode="External"/><Relationship Id="rId1" Type="http://schemas.openxmlformats.org/officeDocument/2006/relationships/slideLayout" Target="../slideLayouts/slideLayout2.xml"/><Relationship Id="rId4" Type="http://schemas.openxmlformats.org/officeDocument/2006/relationships/hyperlink" Target="http://www.youtube.com/watch?v=ekKMYAOmTj0"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Media Studies</a:t>
            </a:r>
            <a:endParaRPr lang="en-GB" dirty="0"/>
          </a:p>
        </p:txBody>
      </p:sp>
      <p:sp>
        <p:nvSpPr>
          <p:cNvPr id="3" name="Subtitle 2"/>
          <p:cNvSpPr>
            <a:spLocks noGrp="1"/>
          </p:cNvSpPr>
          <p:nvPr>
            <p:ph type="subTitle" idx="1"/>
          </p:nvPr>
        </p:nvSpPr>
        <p:spPr/>
        <p:txBody>
          <a:bodyPr/>
          <a:lstStyle/>
          <a:p>
            <a:r>
              <a:rPr lang="en-GB" dirty="0" smtClean="0"/>
              <a:t>Unit 3 Introduction</a:t>
            </a:r>
            <a:endParaRPr lang="en-GB" dirty="0"/>
          </a:p>
        </p:txBody>
      </p:sp>
    </p:spTree>
    <p:extLst>
      <p:ext uri="{BB962C8B-B14F-4D97-AF65-F5344CB8AC3E}">
        <p14:creationId xmlns:p14="http://schemas.microsoft.com/office/powerpoint/2010/main" val="2558334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krista carson\AppData\Local\Microsoft\Windows\Temporary Internet Files\Content.IE5\18QX6H9A\MC900431621[1].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71000"/>
                    </a14:imgEffect>
                  </a14:imgLayer>
                </a14:imgProps>
              </a:ext>
              <a:ext uri="{28A0092B-C50C-407E-A947-70E740481C1C}">
                <a14:useLocalDpi xmlns:a14="http://schemas.microsoft.com/office/drawing/2010/main" val="0"/>
              </a:ext>
            </a:extLst>
          </a:blip>
          <a:srcRect/>
          <a:stretch>
            <a:fillRect/>
          </a:stretch>
        </p:blipFill>
        <p:spPr bwMode="auto">
          <a:xfrm>
            <a:off x="4829352" y="2543487"/>
            <a:ext cx="4313634" cy="43136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Written Evaluation</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You should reflect on:</a:t>
            </a:r>
          </a:p>
          <a:p>
            <a:pPr lvl="1"/>
            <a:r>
              <a:rPr lang="en-GB" dirty="0" smtClean="0"/>
              <a:t>How the aims of the production have been met</a:t>
            </a:r>
          </a:p>
          <a:p>
            <a:pPr lvl="1"/>
            <a:r>
              <a:rPr lang="en-GB" dirty="0" smtClean="0"/>
              <a:t>How the product applies appropriate codes and conventions and uses appropriate media language</a:t>
            </a:r>
          </a:p>
          <a:p>
            <a:pPr lvl="1"/>
            <a:r>
              <a:rPr lang="en-GB" dirty="0" smtClean="0"/>
              <a:t>How the product represents people, places or events</a:t>
            </a:r>
          </a:p>
          <a:p>
            <a:pPr lvl="1"/>
            <a:r>
              <a:rPr lang="en-GB" dirty="0" smtClean="0"/>
              <a:t>Where and when the product would be exhibited</a:t>
            </a:r>
          </a:p>
          <a:p>
            <a:pPr lvl="1"/>
            <a:r>
              <a:rPr lang="en-GB" dirty="0" smtClean="0"/>
              <a:t>What regulations and controls might be applied to the product and how these have been taken into consideration</a:t>
            </a:r>
          </a:p>
          <a:p>
            <a:pPr lvl="1"/>
            <a:r>
              <a:rPr lang="en-GB" dirty="0" smtClean="0"/>
              <a:t>The strengths and weaknesses of the product in terms of meeting the needs of its audience. </a:t>
            </a:r>
            <a:endParaRPr lang="en-GB" dirty="0"/>
          </a:p>
        </p:txBody>
      </p:sp>
    </p:spTree>
    <p:extLst>
      <p:ext uri="{BB962C8B-B14F-4D97-AF65-F5344CB8AC3E}">
        <p14:creationId xmlns:p14="http://schemas.microsoft.com/office/powerpoint/2010/main" val="1468235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krista carson\AppData\Local\Microsoft\Windows\Temporary Internet Files\Content.IE5\18QX6H9A\MC900431621[1].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71000"/>
                    </a14:imgEffect>
                  </a14:imgLayer>
                </a14:imgProps>
              </a:ext>
              <a:ext uri="{28A0092B-C50C-407E-A947-70E740481C1C}">
                <a14:useLocalDpi xmlns:a14="http://schemas.microsoft.com/office/drawing/2010/main" val="0"/>
              </a:ext>
            </a:extLst>
          </a:blip>
          <a:srcRect/>
          <a:stretch>
            <a:fillRect/>
          </a:stretch>
        </p:blipFill>
        <p:spPr bwMode="auto">
          <a:xfrm>
            <a:off x="4829352" y="2543487"/>
            <a:ext cx="4313634" cy="43136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How we will prepare</a:t>
            </a:r>
            <a:endParaRPr lang="en-GB" dirty="0"/>
          </a:p>
        </p:txBody>
      </p:sp>
      <p:sp>
        <p:nvSpPr>
          <p:cNvPr id="3" name="Content Placeholder 2"/>
          <p:cNvSpPr>
            <a:spLocks noGrp="1"/>
          </p:cNvSpPr>
          <p:nvPr>
            <p:ph idx="1"/>
          </p:nvPr>
        </p:nvSpPr>
        <p:spPr>
          <a:xfrm>
            <a:off x="467544" y="1412776"/>
            <a:ext cx="8229600" cy="4857403"/>
          </a:xfrm>
        </p:spPr>
        <p:txBody>
          <a:bodyPr>
            <a:normAutofit fontScale="92500" lnSpcReduction="20000"/>
          </a:bodyPr>
          <a:lstStyle/>
          <a:p>
            <a:r>
              <a:rPr lang="en-GB" dirty="0" smtClean="0"/>
              <a:t>Watch a wide variety of film trailers, taking notes on </a:t>
            </a:r>
            <a:r>
              <a:rPr lang="en-GB" dirty="0" err="1" smtClean="0"/>
              <a:t>mise</a:t>
            </a:r>
            <a:r>
              <a:rPr lang="en-GB" dirty="0" smtClean="0"/>
              <a:t>-en-scene, codes and conventions used re: genre, audience appeal, representation and institution.</a:t>
            </a:r>
          </a:p>
          <a:p>
            <a:r>
              <a:rPr lang="en-GB" dirty="0" smtClean="0"/>
              <a:t>Consider the use of lighting, camera movement, focus, angle, edits, sound effects and special effects in film trailers.</a:t>
            </a:r>
          </a:p>
          <a:p>
            <a:r>
              <a:rPr lang="en-GB" dirty="0" smtClean="0"/>
              <a:t>Create and use questionnaires to help us determine audience needs.</a:t>
            </a:r>
          </a:p>
          <a:p>
            <a:r>
              <a:rPr lang="en-GB" dirty="0" smtClean="0"/>
              <a:t>Practice using video cameras and editing software.</a:t>
            </a:r>
          </a:p>
          <a:p>
            <a:r>
              <a:rPr lang="en-GB" dirty="0" smtClean="0"/>
              <a:t>Create and plan scripts.</a:t>
            </a:r>
          </a:p>
          <a:p>
            <a:endParaRPr lang="en-GB" dirty="0" smtClean="0"/>
          </a:p>
          <a:p>
            <a:endParaRPr lang="en-GB" dirty="0" smtClean="0"/>
          </a:p>
          <a:p>
            <a:pPr marL="457200" lvl="1" indent="0">
              <a:buNone/>
            </a:pPr>
            <a:endParaRPr lang="en-GB" dirty="0" smtClean="0"/>
          </a:p>
        </p:txBody>
      </p:sp>
    </p:spTree>
    <p:extLst>
      <p:ext uri="{BB962C8B-B14F-4D97-AF65-F5344CB8AC3E}">
        <p14:creationId xmlns:p14="http://schemas.microsoft.com/office/powerpoint/2010/main" val="39062117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krista carson\AppData\Local\Microsoft\Windows\Temporary Internet Files\Content.IE5\18QX6H9A\MC900431621[1].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71000"/>
                    </a14:imgEffect>
                  </a14:imgLayer>
                </a14:imgProps>
              </a:ext>
              <a:ext uri="{28A0092B-C50C-407E-A947-70E740481C1C}">
                <a14:useLocalDpi xmlns:a14="http://schemas.microsoft.com/office/drawing/2010/main" val="0"/>
              </a:ext>
            </a:extLst>
          </a:blip>
          <a:srcRect/>
          <a:stretch>
            <a:fillRect/>
          </a:stretch>
        </p:blipFill>
        <p:spPr bwMode="auto">
          <a:xfrm>
            <a:off x="4829352" y="2543487"/>
            <a:ext cx="4313634" cy="43136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Film Trailers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A </a:t>
            </a:r>
            <a:r>
              <a:rPr lang="en-GB" b="1" dirty="0" smtClean="0"/>
              <a:t>trailer</a:t>
            </a:r>
            <a:r>
              <a:rPr lang="en-GB" dirty="0" smtClean="0"/>
              <a:t> or </a:t>
            </a:r>
            <a:r>
              <a:rPr lang="en-GB" b="1" dirty="0" smtClean="0"/>
              <a:t>preview</a:t>
            </a:r>
            <a:r>
              <a:rPr lang="en-GB" dirty="0" smtClean="0"/>
              <a:t> is an advertisement for a feature film that will be exhibited in the future at a cinema.</a:t>
            </a:r>
          </a:p>
          <a:p>
            <a:r>
              <a:rPr lang="en-GB" dirty="0" smtClean="0"/>
              <a:t>The term "trailer" comes from their having originally been shown at the end of a feature film screening.</a:t>
            </a:r>
          </a:p>
          <a:p>
            <a:r>
              <a:rPr lang="en-GB" dirty="0" smtClean="0"/>
              <a:t>Trailers are now shown before the feature film.</a:t>
            </a:r>
          </a:p>
          <a:p>
            <a:r>
              <a:rPr lang="en-GB" dirty="0" smtClean="0"/>
              <a:t>Movie trailers have  also become popular on the Internet. Of some 10-billion videos watched online annually, movie trailers </a:t>
            </a:r>
            <a:r>
              <a:rPr lang="en-GB" b="1" dirty="0" smtClean="0"/>
              <a:t>rank #3</a:t>
            </a:r>
            <a:r>
              <a:rPr lang="en-GB" dirty="0" smtClean="0"/>
              <a:t>, after news and user-created video</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krista carson\AppData\Local\Microsoft\Windows\Temporary Internet Files\Content.IE5\18QX6H9A\MC900431621[1].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71000"/>
                    </a14:imgEffect>
                  </a14:imgLayer>
                </a14:imgProps>
              </a:ext>
              <a:ext uri="{28A0092B-C50C-407E-A947-70E740481C1C}">
                <a14:useLocalDpi xmlns:a14="http://schemas.microsoft.com/office/drawing/2010/main" val="0"/>
              </a:ext>
            </a:extLst>
          </a:blip>
          <a:srcRect/>
          <a:stretch>
            <a:fillRect/>
          </a:stretch>
        </p:blipFill>
        <p:spPr bwMode="auto">
          <a:xfrm>
            <a:off x="4829352" y="2543487"/>
            <a:ext cx="4313634" cy="43136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Film Trailers</a:t>
            </a:r>
            <a:endParaRPr lang="en-GB" dirty="0"/>
          </a:p>
        </p:txBody>
      </p:sp>
      <p:sp>
        <p:nvSpPr>
          <p:cNvPr id="3" name="Content Placeholder 2"/>
          <p:cNvSpPr>
            <a:spLocks noGrp="1"/>
          </p:cNvSpPr>
          <p:nvPr>
            <p:ph idx="1"/>
          </p:nvPr>
        </p:nvSpPr>
        <p:spPr/>
        <p:txBody>
          <a:bodyPr>
            <a:normAutofit lnSpcReduction="10000"/>
          </a:bodyPr>
          <a:lstStyle/>
          <a:p>
            <a:r>
              <a:rPr lang="en-GB" dirty="0" smtClean="0"/>
              <a:t>A benefit of film trailers are that they are shown to a captive </a:t>
            </a:r>
            <a:r>
              <a:rPr lang="en-GB" b="1" dirty="0" smtClean="0"/>
              <a:t>audience</a:t>
            </a:r>
            <a:r>
              <a:rPr lang="en-GB" dirty="0" smtClean="0"/>
              <a:t> – one that is unlikely to stop consuming the text. </a:t>
            </a:r>
          </a:p>
          <a:p>
            <a:r>
              <a:rPr lang="en-GB" dirty="0" smtClean="0"/>
              <a:t>People have paid to see a certain type of film, so they watch the trailers as they wait for the feature to begin.</a:t>
            </a:r>
          </a:p>
          <a:p>
            <a:r>
              <a:rPr lang="en-GB" dirty="0" smtClean="0"/>
              <a:t>Films trailed are often of a </a:t>
            </a:r>
            <a:r>
              <a:rPr lang="en-GB" b="1" dirty="0" smtClean="0"/>
              <a:t>similar genre to the main feature</a:t>
            </a:r>
            <a:r>
              <a:rPr lang="en-GB" dirty="0" smtClean="0"/>
              <a:t>, targeting the audience more precisely. </a:t>
            </a:r>
            <a:endParaRPr lang="en-GB" dirty="0"/>
          </a:p>
        </p:txBody>
      </p:sp>
    </p:spTree>
    <p:extLst>
      <p:ext uri="{BB962C8B-B14F-4D97-AF65-F5344CB8AC3E}">
        <p14:creationId xmlns:p14="http://schemas.microsoft.com/office/powerpoint/2010/main" val="2206473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krista carson\AppData\Local\Microsoft\Windows\Temporary Internet Files\Content.IE5\18QX6H9A\MC900431621[1].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71000"/>
                    </a14:imgEffect>
                  </a14:imgLayer>
                </a14:imgProps>
              </a:ext>
              <a:ext uri="{28A0092B-C50C-407E-A947-70E740481C1C}">
                <a14:useLocalDpi xmlns:a14="http://schemas.microsoft.com/office/drawing/2010/main" val="0"/>
              </a:ext>
            </a:extLst>
          </a:blip>
          <a:srcRect/>
          <a:stretch>
            <a:fillRect/>
          </a:stretch>
        </p:blipFill>
        <p:spPr bwMode="auto">
          <a:xfrm>
            <a:off x="4829352" y="2543487"/>
            <a:ext cx="4313634" cy="43136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Film Trailers</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The purpose of the trailer is </a:t>
            </a:r>
            <a:r>
              <a:rPr lang="en-GB" b="1" dirty="0" smtClean="0"/>
              <a:t>to attract an audience</a:t>
            </a:r>
            <a:r>
              <a:rPr lang="en-GB" dirty="0" smtClean="0"/>
              <a:t> to the film.</a:t>
            </a:r>
          </a:p>
          <a:p>
            <a:r>
              <a:rPr lang="en-GB" dirty="0" smtClean="0"/>
              <a:t>They use the most </a:t>
            </a:r>
            <a:r>
              <a:rPr lang="en-GB" b="1" dirty="0" smtClean="0"/>
              <a:t>exciting, funny, or otherwise noteworthy parts </a:t>
            </a:r>
            <a:r>
              <a:rPr lang="en-GB" dirty="0" smtClean="0"/>
              <a:t>of the film, but in short, accessible form, usually without producing spoilers. </a:t>
            </a:r>
          </a:p>
          <a:p>
            <a:r>
              <a:rPr lang="en-GB" dirty="0" smtClean="0"/>
              <a:t>The scenes are not necessarily in the order in which they appear in the film. </a:t>
            </a:r>
          </a:p>
          <a:p>
            <a:r>
              <a:rPr lang="en-GB" dirty="0" smtClean="0"/>
              <a:t>Trailers are limited to two and a half minutes, the maximum length allowed by the Motion Picture Association of America. Each studio or distributor is allowed to exceed this time limit </a:t>
            </a:r>
            <a:r>
              <a:rPr lang="en-GB" b="1" dirty="0" smtClean="0"/>
              <a:t>once a year</a:t>
            </a:r>
            <a:r>
              <a:rPr lang="en-GB" dirty="0" smtClean="0"/>
              <a:t>, if they feel it is necessary for a particular film.</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460875" y="980728"/>
            <a:ext cx="8071566"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Arial" charset="0"/>
                <a:cs typeface="Arial" charset="0"/>
              </a:rPr>
              <a:t>As </a:t>
            </a:r>
            <a:r>
              <a:rPr kumimoji="0" lang="en-US" sz="4000" b="0" i="0" u="none" strike="noStrike" cap="none" normalizeH="0" baseline="0" dirty="0" smtClean="0">
                <a:ln>
                  <a:noFill/>
                </a:ln>
                <a:solidFill>
                  <a:schemeClr val="tx1"/>
                </a:solidFill>
                <a:effectLst/>
                <a:latin typeface="Arial" charset="0"/>
                <a:cs typeface="Arial" charset="0"/>
              </a:rPr>
              <a:t>well as using genre to gain our interest, marketing campaigns must also show us how a new film is different to others in the same genre: this is known as the USP (unique selling point) of the film.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charset="0"/>
              <a:cs typeface="Arial" charset="0"/>
            </a:endParaRPr>
          </a:p>
        </p:txBody>
      </p:sp>
      <p:sp>
        <p:nvSpPr>
          <p:cNvPr id="6" name="Control 2"/>
          <p:cNvSpPr>
            <a:spLocks noChangeArrowheads="1" noChangeShapeType="1"/>
          </p:cNvSpPr>
          <p:nvPr/>
        </p:nvSpPr>
        <p:spPr bwMode="auto">
          <a:xfrm>
            <a:off x="457200" y="3132138"/>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7" name="Control 3"/>
          <p:cNvSpPr>
            <a:spLocks noChangeArrowheads="1" noChangeShapeType="1"/>
          </p:cNvSpPr>
          <p:nvPr/>
        </p:nvSpPr>
        <p:spPr bwMode="auto">
          <a:xfrm>
            <a:off x="457200" y="3132138"/>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3649179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6120680"/>
          </a:xfrm>
        </p:spPr>
        <p:txBody>
          <a:bodyPr>
            <a:normAutofit/>
          </a:bodyPr>
          <a:lstStyle/>
          <a:p>
            <a:pPr marL="0" lvl="0" indent="0" eaLnBrk="0" fontAlgn="base" hangingPunct="0">
              <a:spcBef>
                <a:spcPct val="0"/>
              </a:spcBef>
              <a:spcAft>
                <a:spcPct val="0"/>
              </a:spcAft>
              <a:buNone/>
            </a:pPr>
            <a:r>
              <a:rPr lang="en-US" sz="4000" dirty="0">
                <a:latin typeface="Arial" charset="0"/>
                <a:cs typeface="Arial" charset="0"/>
              </a:rPr>
              <a:t>The USP is what separates one film title from another released at a similar time or within the same genre. The USP could be many things, for example: </a:t>
            </a:r>
          </a:p>
          <a:p>
            <a:pPr marL="0" lvl="0" indent="0" eaLnBrk="0" fontAlgn="base" hangingPunct="0">
              <a:spcBef>
                <a:spcPct val="0"/>
              </a:spcBef>
              <a:spcAft>
                <a:spcPct val="0"/>
              </a:spcAft>
              <a:buFontTx/>
              <a:buChar char="•"/>
            </a:pPr>
            <a:r>
              <a:rPr lang="en-US" sz="4000" dirty="0">
                <a:latin typeface="Arial" charset="0"/>
                <a:cs typeface="Arial" charset="0"/>
              </a:rPr>
              <a:t> the innovative use of special effects</a:t>
            </a:r>
          </a:p>
          <a:p>
            <a:pPr marL="0" lvl="0" indent="0" eaLnBrk="0" fontAlgn="base" hangingPunct="0">
              <a:spcBef>
                <a:spcPct val="0"/>
              </a:spcBef>
              <a:spcAft>
                <a:spcPct val="0"/>
              </a:spcAft>
              <a:buFontTx/>
              <a:buChar char="•"/>
            </a:pPr>
            <a:r>
              <a:rPr lang="en-US" sz="4000" dirty="0">
                <a:latin typeface="Arial" charset="0"/>
                <a:cs typeface="Arial" charset="0"/>
              </a:rPr>
              <a:t> an unusual mix of genre</a:t>
            </a:r>
          </a:p>
          <a:p>
            <a:pPr marL="0" lvl="0" indent="0" eaLnBrk="0" fontAlgn="base" hangingPunct="0">
              <a:spcBef>
                <a:spcPct val="0"/>
              </a:spcBef>
              <a:spcAft>
                <a:spcPct val="0"/>
              </a:spcAft>
              <a:buFontTx/>
              <a:buChar char="•"/>
            </a:pPr>
            <a:r>
              <a:rPr lang="en-US" sz="4000" dirty="0">
                <a:latin typeface="Arial" charset="0"/>
                <a:cs typeface="Arial" charset="0"/>
              </a:rPr>
              <a:t> popular characters </a:t>
            </a:r>
            <a:endParaRPr lang="en-US" sz="4000" dirty="0" smtClean="0">
              <a:latin typeface="Arial" charset="0"/>
              <a:cs typeface="Arial" charset="0"/>
            </a:endParaRPr>
          </a:p>
          <a:p>
            <a:pPr marL="0" lvl="0" indent="0" eaLnBrk="0" fontAlgn="base" hangingPunct="0">
              <a:spcBef>
                <a:spcPct val="0"/>
              </a:spcBef>
              <a:spcAft>
                <a:spcPct val="0"/>
              </a:spcAft>
              <a:buNone/>
            </a:pPr>
            <a:endParaRPr lang="en-US" dirty="0">
              <a:latin typeface="Arial" charset="0"/>
              <a:cs typeface="Arial" charset="0"/>
            </a:endParaRPr>
          </a:p>
        </p:txBody>
      </p:sp>
    </p:spTree>
    <p:extLst>
      <p:ext uri="{BB962C8B-B14F-4D97-AF65-F5344CB8AC3E}">
        <p14:creationId xmlns:p14="http://schemas.microsoft.com/office/powerpoint/2010/main" val="2427656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548680"/>
            <a:ext cx="8229600" cy="4525963"/>
          </a:xfrm>
        </p:spPr>
        <p:txBody>
          <a:bodyPr/>
          <a:lstStyle/>
          <a:p>
            <a:pPr lvl="0"/>
            <a:r>
              <a:rPr lang="en-US" dirty="0">
                <a:latin typeface="Arial" charset="0"/>
                <a:cs typeface="Arial" charset="0"/>
              </a:rPr>
              <a:t>Watch each of the </a:t>
            </a:r>
            <a:r>
              <a:rPr lang="en-US" dirty="0" smtClean="0">
                <a:latin typeface="Arial" charset="0"/>
                <a:cs typeface="Arial" charset="0"/>
              </a:rPr>
              <a:t>five </a:t>
            </a:r>
            <a:r>
              <a:rPr lang="en-US" dirty="0">
                <a:latin typeface="Arial" charset="0"/>
                <a:cs typeface="Arial" charset="0"/>
              </a:rPr>
              <a:t>trailers listed </a:t>
            </a:r>
            <a:r>
              <a:rPr lang="en-US" dirty="0" smtClean="0">
                <a:latin typeface="Arial" charset="0"/>
                <a:cs typeface="Arial" charset="0"/>
              </a:rPr>
              <a:t>below, stating what </a:t>
            </a:r>
            <a:r>
              <a:rPr lang="en-US" dirty="0">
                <a:latin typeface="Arial" charset="0"/>
                <a:cs typeface="Arial" charset="0"/>
              </a:rPr>
              <a:t>you think is its USP. </a:t>
            </a: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000611733"/>
              </p:ext>
            </p:extLst>
          </p:nvPr>
        </p:nvGraphicFramePr>
        <p:xfrm>
          <a:off x="467544" y="1700808"/>
          <a:ext cx="7920880" cy="3840480"/>
        </p:xfrm>
        <a:graphic>
          <a:graphicData uri="http://schemas.openxmlformats.org/drawingml/2006/table">
            <a:tbl>
              <a:tblPr firstRow="1" bandRow="1">
                <a:tableStyleId>{5C22544A-7EE6-4342-B048-85BDC9FD1C3A}</a:tableStyleId>
              </a:tblPr>
              <a:tblGrid>
                <a:gridCol w="3960440"/>
                <a:gridCol w="3960440"/>
              </a:tblGrid>
              <a:tr h="370840">
                <a:tc>
                  <a:txBody>
                    <a:bodyPr/>
                    <a:lstStyle/>
                    <a:p>
                      <a:r>
                        <a:rPr lang="en-GB" sz="3600" dirty="0" smtClean="0"/>
                        <a:t>FILM</a:t>
                      </a:r>
                      <a:endParaRPr lang="en-GB" sz="3600" dirty="0"/>
                    </a:p>
                  </a:txBody>
                  <a:tcPr/>
                </a:tc>
                <a:tc>
                  <a:txBody>
                    <a:bodyPr/>
                    <a:lstStyle/>
                    <a:p>
                      <a:r>
                        <a:rPr lang="en-GB" sz="3600" dirty="0" smtClean="0"/>
                        <a:t>USP</a:t>
                      </a:r>
                      <a:endParaRPr lang="en-GB" sz="3600" dirty="0"/>
                    </a:p>
                  </a:txBody>
                  <a:tcPr/>
                </a:tc>
              </a:tr>
              <a:tr h="370840">
                <a:tc>
                  <a:txBody>
                    <a:bodyPr/>
                    <a:lstStyle/>
                    <a:p>
                      <a:r>
                        <a:rPr lang="en-GB" sz="3600" dirty="0" smtClean="0"/>
                        <a:t>Captain America</a:t>
                      </a:r>
                      <a:endParaRPr lang="en-GB" sz="3600" dirty="0"/>
                    </a:p>
                  </a:txBody>
                  <a:tcPr/>
                </a:tc>
                <a:tc>
                  <a:txBody>
                    <a:bodyPr/>
                    <a:lstStyle/>
                    <a:p>
                      <a:endParaRPr lang="en-GB" sz="3600" dirty="0"/>
                    </a:p>
                  </a:txBody>
                  <a:tcPr/>
                </a:tc>
              </a:tr>
              <a:tr h="370840">
                <a:tc>
                  <a:txBody>
                    <a:bodyPr/>
                    <a:lstStyle/>
                    <a:p>
                      <a:r>
                        <a:rPr lang="en-GB" sz="3600" dirty="0" smtClean="0"/>
                        <a:t>Cowboys &amp; Aliens</a:t>
                      </a:r>
                      <a:endParaRPr lang="en-GB" sz="3600" dirty="0"/>
                    </a:p>
                  </a:txBody>
                  <a:tcPr/>
                </a:tc>
                <a:tc>
                  <a:txBody>
                    <a:bodyPr/>
                    <a:lstStyle/>
                    <a:p>
                      <a:endParaRPr lang="en-GB" sz="3600" dirty="0"/>
                    </a:p>
                  </a:txBody>
                  <a:tcPr/>
                </a:tc>
              </a:tr>
              <a:tr h="370840">
                <a:tc>
                  <a:txBody>
                    <a:bodyPr/>
                    <a:lstStyle/>
                    <a:p>
                      <a:r>
                        <a:rPr lang="en-GB" sz="3600" dirty="0" smtClean="0"/>
                        <a:t>Super 8</a:t>
                      </a:r>
                      <a:endParaRPr lang="en-GB" sz="3600" dirty="0"/>
                    </a:p>
                  </a:txBody>
                  <a:tcPr/>
                </a:tc>
                <a:tc>
                  <a:txBody>
                    <a:bodyPr/>
                    <a:lstStyle/>
                    <a:p>
                      <a:endParaRPr lang="en-GB" sz="3600" dirty="0" smtClean="0"/>
                    </a:p>
                  </a:txBody>
                  <a:tcPr/>
                </a:tc>
              </a:tr>
              <a:tr h="370840">
                <a:tc>
                  <a:txBody>
                    <a:bodyPr/>
                    <a:lstStyle/>
                    <a:p>
                      <a:r>
                        <a:rPr lang="en-GB" sz="3600" dirty="0" smtClean="0"/>
                        <a:t>Reel Steel</a:t>
                      </a:r>
                      <a:endParaRPr lang="en-GB" sz="3600" dirty="0"/>
                    </a:p>
                  </a:txBody>
                  <a:tcPr/>
                </a:tc>
                <a:tc>
                  <a:txBody>
                    <a:bodyPr/>
                    <a:lstStyle/>
                    <a:p>
                      <a:endParaRPr lang="en-GB" sz="3600" dirty="0" smtClean="0"/>
                    </a:p>
                  </a:txBody>
                  <a:tcPr/>
                </a:tc>
              </a:tr>
              <a:tr h="370840">
                <a:tc>
                  <a:txBody>
                    <a:bodyPr/>
                    <a:lstStyle/>
                    <a:p>
                      <a:r>
                        <a:rPr lang="en-GB" sz="3600" dirty="0" err="1" smtClean="0"/>
                        <a:t>Senna</a:t>
                      </a:r>
                      <a:endParaRPr lang="en-GB" sz="3600" dirty="0"/>
                    </a:p>
                  </a:txBody>
                  <a:tcPr/>
                </a:tc>
                <a:tc>
                  <a:txBody>
                    <a:bodyPr/>
                    <a:lstStyle/>
                    <a:p>
                      <a:endParaRPr lang="en-GB" sz="3600" dirty="0" smtClean="0"/>
                    </a:p>
                  </a:txBody>
                  <a:tcPr/>
                </a:tc>
              </a:tr>
            </a:tbl>
          </a:graphicData>
        </a:graphic>
      </p:graphicFrame>
      <p:sp>
        <p:nvSpPr>
          <p:cNvPr id="5" name="TextBox 4"/>
          <p:cNvSpPr txBox="1"/>
          <p:nvPr/>
        </p:nvSpPr>
        <p:spPr>
          <a:xfrm>
            <a:off x="1763688" y="5877272"/>
            <a:ext cx="5904656" cy="369332"/>
          </a:xfrm>
          <a:prstGeom prst="rect">
            <a:avLst/>
          </a:prstGeom>
          <a:noFill/>
        </p:spPr>
        <p:txBody>
          <a:bodyPr wrap="square" rtlCol="0">
            <a:spAutoFit/>
          </a:bodyPr>
          <a:lstStyle/>
          <a:p>
            <a:r>
              <a:rPr lang="en-GB" dirty="0" smtClean="0"/>
              <a:t>Use the </a:t>
            </a:r>
            <a:r>
              <a:rPr lang="en-GB" dirty="0" err="1" smtClean="0"/>
              <a:t>filmeducation</a:t>
            </a:r>
            <a:r>
              <a:rPr lang="en-GB" dirty="0" smtClean="0"/>
              <a:t> DVD to access these trailers</a:t>
            </a:r>
            <a:endParaRPr lang="en-GB" dirty="0"/>
          </a:p>
        </p:txBody>
      </p:sp>
    </p:spTree>
    <p:extLst>
      <p:ext uri="{BB962C8B-B14F-4D97-AF65-F5344CB8AC3E}">
        <p14:creationId xmlns:p14="http://schemas.microsoft.com/office/powerpoint/2010/main" val="3827397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krista carson\AppData\Local\Microsoft\Windows\Temporary Internet Files\Content.IE5\18QX6H9A\MC900431621[1].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71000"/>
                    </a14:imgEffect>
                  </a14:imgLayer>
                </a14:imgProps>
              </a:ext>
              <a:ext uri="{28A0092B-C50C-407E-A947-70E740481C1C}">
                <a14:useLocalDpi xmlns:a14="http://schemas.microsoft.com/office/drawing/2010/main" val="0"/>
              </a:ext>
            </a:extLst>
          </a:blip>
          <a:srcRect/>
          <a:stretch>
            <a:fillRect/>
          </a:stretch>
        </p:blipFill>
        <p:spPr bwMode="auto">
          <a:xfrm>
            <a:off x="4829352" y="2543487"/>
            <a:ext cx="4313634" cy="43136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Codes for Quick Information</a:t>
            </a:r>
            <a:endParaRPr lang="en-GB" dirty="0"/>
          </a:p>
        </p:txBody>
      </p:sp>
      <p:sp>
        <p:nvSpPr>
          <p:cNvPr id="3" name="Content Placeholder 2"/>
          <p:cNvSpPr>
            <a:spLocks noGrp="1"/>
          </p:cNvSpPr>
          <p:nvPr>
            <p:ph idx="1"/>
          </p:nvPr>
        </p:nvSpPr>
        <p:spPr/>
        <p:txBody>
          <a:bodyPr/>
          <a:lstStyle/>
          <a:p>
            <a:r>
              <a:rPr lang="en-GB" b="1" dirty="0" smtClean="0"/>
              <a:t>Action Codes </a:t>
            </a:r>
            <a:r>
              <a:rPr lang="en-GB" dirty="0" smtClean="0"/>
              <a:t>– use one action to indicate what is going to happen: </a:t>
            </a:r>
            <a:r>
              <a:rPr lang="en-GB" i="1" dirty="0" smtClean="0">
                <a:solidFill>
                  <a:srgbClr val="FF0000"/>
                </a:solidFill>
              </a:rPr>
              <a:t>a character is seen taking down a suitcase, so you know they are going to go on a journey. </a:t>
            </a:r>
          </a:p>
          <a:p>
            <a:r>
              <a:rPr lang="en-GB" b="1" dirty="0" smtClean="0"/>
              <a:t>Enigma Codes </a:t>
            </a:r>
            <a:r>
              <a:rPr lang="en-GB" dirty="0" smtClean="0"/>
              <a:t>– set the scene while giving very little away: </a:t>
            </a:r>
            <a:r>
              <a:rPr lang="en-GB" i="1" dirty="0" smtClean="0">
                <a:solidFill>
                  <a:srgbClr val="00B050"/>
                </a:solidFill>
              </a:rPr>
              <a:t>A hand is seen writing a threatening letter; who is writing the letter? Why? </a:t>
            </a:r>
            <a:endParaRPr lang="en-GB" i="1" dirty="0">
              <a:solidFill>
                <a:srgbClr val="00B050"/>
              </a:solidFill>
            </a:endParaRPr>
          </a:p>
        </p:txBody>
      </p:sp>
    </p:spTree>
    <p:extLst>
      <p:ext uri="{BB962C8B-B14F-4D97-AF65-F5344CB8AC3E}">
        <p14:creationId xmlns:p14="http://schemas.microsoft.com/office/powerpoint/2010/main" val="2580298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krista carson\AppData\Local\Microsoft\Windows\Temporary Internet Files\Content.IE5\18QX6H9A\MC900431621[1].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71000"/>
                    </a14:imgEffect>
                  </a14:imgLayer>
                </a14:imgProps>
              </a:ext>
              <a:ext uri="{28A0092B-C50C-407E-A947-70E740481C1C}">
                <a14:useLocalDpi xmlns:a14="http://schemas.microsoft.com/office/drawing/2010/main" val="0"/>
              </a:ext>
            </a:extLst>
          </a:blip>
          <a:srcRect/>
          <a:stretch>
            <a:fillRect/>
          </a:stretch>
        </p:blipFill>
        <p:spPr bwMode="auto">
          <a:xfrm>
            <a:off x="4829352" y="2543487"/>
            <a:ext cx="4313634" cy="431363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95536" y="991269"/>
            <a:ext cx="8229600" cy="4525963"/>
          </a:xfrm>
        </p:spPr>
        <p:txBody>
          <a:bodyPr>
            <a:normAutofit/>
          </a:bodyPr>
          <a:lstStyle/>
          <a:p>
            <a:r>
              <a:rPr lang="en-GB" sz="5400" dirty="0" smtClean="0"/>
              <a:t>The key is to leave the audience with a question, or a desire for knowledge, that can only be answered by seeing the film. </a:t>
            </a:r>
            <a:endParaRPr lang="en-GB" sz="5400" dirty="0"/>
          </a:p>
        </p:txBody>
      </p:sp>
    </p:spTree>
    <p:extLst>
      <p:ext uri="{BB962C8B-B14F-4D97-AF65-F5344CB8AC3E}">
        <p14:creationId xmlns:p14="http://schemas.microsoft.com/office/powerpoint/2010/main" val="1682587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Objective</a:t>
            </a:r>
            <a:endParaRPr lang="en-GB" dirty="0"/>
          </a:p>
        </p:txBody>
      </p:sp>
      <p:sp>
        <p:nvSpPr>
          <p:cNvPr id="3" name="Content Placeholder 2"/>
          <p:cNvSpPr>
            <a:spLocks noGrp="1"/>
          </p:cNvSpPr>
          <p:nvPr>
            <p:ph idx="1"/>
          </p:nvPr>
        </p:nvSpPr>
        <p:spPr/>
        <p:txBody>
          <a:bodyPr>
            <a:normAutofit/>
          </a:bodyPr>
          <a:lstStyle/>
          <a:p>
            <a:r>
              <a:rPr lang="en-GB" sz="4800" dirty="0" smtClean="0"/>
              <a:t>At the end of this lesson we will have discussed the outcomes of this unit, and started looking at conventions employed in theatrical film trailers. </a:t>
            </a:r>
            <a:endParaRPr lang="en-GB" sz="4800" dirty="0"/>
          </a:p>
        </p:txBody>
      </p:sp>
    </p:spTree>
    <p:extLst>
      <p:ext uri="{BB962C8B-B14F-4D97-AF65-F5344CB8AC3E}">
        <p14:creationId xmlns:p14="http://schemas.microsoft.com/office/powerpoint/2010/main" val="25477510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krista carson\AppData\Local\Microsoft\Windows\Temporary Internet Files\Content.IE5\18QX6H9A\MC900431621[1].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71000"/>
                    </a14:imgEffect>
                  </a14:imgLayer>
                </a14:imgProps>
              </a:ext>
              <a:ext uri="{28A0092B-C50C-407E-A947-70E740481C1C}">
                <a14:useLocalDpi xmlns:a14="http://schemas.microsoft.com/office/drawing/2010/main" val="0"/>
              </a:ext>
            </a:extLst>
          </a:blip>
          <a:srcRect/>
          <a:stretch>
            <a:fillRect/>
          </a:stretch>
        </p:blipFill>
        <p:spPr bwMode="auto">
          <a:xfrm>
            <a:off x="4829352" y="2543487"/>
            <a:ext cx="4313634" cy="431363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620688"/>
            <a:ext cx="8229600" cy="5505475"/>
          </a:xfrm>
        </p:spPr>
        <p:txBody>
          <a:bodyPr/>
          <a:lstStyle/>
          <a:p>
            <a:r>
              <a:rPr lang="en-GB" dirty="0" smtClean="0"/>
              <a:t>Some trailers use "</a:t>
            </a:r>
            <a:r>
              <a:rPr lang="en-GB" b="1" dirty="0" smtClean="0"/>
              <a:t>special shoot</a:t>
            </a:r>
            <a:r>
              <a:rPr lang="en-GB" dirty="0" smtClean="0"/>
              <a:t>" footage, which is material that has been created specifically for advertising purposes and </a:t>
            </a:r>
            <a:r>
              <a:rPr lang="en-GB" b="1" dirty="0" smtClean="0"/>
              <a:t>does not appear in the actual film</a:t>
            </a:r>
            <a:r>
              <a:rPr lang="en-GB" dirty="0" smtClean="0"/>
              <a:t>. The most notable film to use this technique was </a:t>
            </a:r>
            <a:r>
              <a:rPr lang="en-GB" i="1" dirty="0" smtClean="0">
                <a:hlinkClick r:id="rId4"/>
              </a:rPr>
              <a:t>Terminator 2: Judgment Day</a:t>
            </a:r>
            <a:r>
              <a:rPr lang="en-GB" dirty="0" smtClean="0"/>
              <a:t>, whose trailer featured elaborate special effects scenes that were never intended to be in the film itself</a:t>
            </a:r>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krista carson\AppData\Local\Microsoft\Windows\Temporary Internet Files\Content.IE5\18QX6H9A\MC900431621[1].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71000"/>
                    </a14:imgEffect>
                  </a14:imgLayer>
                </a14:imgProps>
              </a:ext>
              <a:ext uri="{28A0092B-C50C-407E-A947-70E740481C1C}">
                <a14:useLocalDpi xmlns:a14="http://schemas.microsoft.com/office/drawing/2010/main" val="0"/>
              </a:ext>
            </a:extLst>
          </a:blip>
          <a:srcRect/>
          <a:stretch>
            <a:fillRect/>
          </a:stretch>
        </p:blipFill>
        <p:spPr bwMode="auto">
          <a:xfrm>
            <a:off x="4829352" y="2543487"/>
            <a:ext cx="4313634" cy="431363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67544" y="980728"/>
            <a:ext cx="8229600" cy="4525963"/>
          </a:xfrm>
        </p:spPr>
        <p:txBody>
          <a:bodyPr>
            <a:normAutofit/>
          </a:bodyPr>
          <a:lstStyle/>
          <a:p>
            <a:r>
              <a:rPr lang="en-GB" sz="3600" dirty="0" smtClean="0"/>
              <a:t>There are dozens of companies that specialize in the creation of movie trailers in Los Angeles and New York. The trailer may be created at agencies (such as The Cimarron Group, MOJO, The Ant Farm, Aspect Ratio, Flyer Entertainment, Trailer Park) while the movie itself is being cut together at the studio. </a:t>
            </a:r>
            <a:endParaRPr lang="en-GB" sz="3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krista carson\AppData\Local\Microsoft\Windows\Temporary Internet Files\Content.IE5\18QX6H9A\MC900431621[1].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71000"/>
                    </a14:imgEffect>
                  </a14:imgLayer>
                </a14:imgProps>
              </a:ext>
              <a:ext uri="{28A0092B-C50C-407E-A947-70E740481C1C}">
                <a14:useLocalDpi xmlns:a14="http://schemas.microsoft.com/office/drawing/2010/main" val="0"/>
              </a:ext>
            </a:extLst>
          </a:blip>
          <a:srcRect/>
          <a:stretch>
            <a:fillRect/>
          </a:stretch>
        </p:blipFill>
        <p:spPr bwMode="auto">
          <a:xfrm>
            <a:off x="4829352" y="2543487"/>
            <a:ext cx="4313634" cy="431363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67544" y="1196752"/>
            <a:ext cx="8229600" cy="4525963"/>
          </a:xfrm>
        </p:spPr>
        <p:txBody>
          <a:bodyPr>
            <a:normAutofit/>
          </a:bodyPr>
          <a:lstStyle/>
          <a:p>
            <a:r>
              <a:rPr lang="en-GB" sz="4000" dirty="0" smtClean="0"/>
              <a:t>Since the edited movie does not exist at this point, the trailer editor work from rushes or dailies. Thus, the trailer may contain footage that is not in the final movie, or the trailer editor and the movie editor may use different takes of a particular shot</a:t>
            </a:r>
            <a:endParaRPr lang="en-GB" sz="4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krista carson\AppData\Local\Microsoft\Windows\Temporary Internet Files\Content.IE5\18QX6H9A\MC900431621[1].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71000"/>
                    </a14:imgEffect>
                  </a14:imgLayer>
                </a14:imgProps>
              </a:ext>
              <a:ext uri="{28A0092B-C50C-407E-A947-70E740481C1C}">
                <a14:useLocalDpi xmlns:a14="http://schemas.microsoft.com/office/drawing/2010/main" val="0"/>
              </a:ext>
            </a:extLst>
          </a:blip>
          <a:srcRect/>
          <a:stretch>
            <a:fillRect/>
          </a:stretch>
        </p:blipFill>
        <p:spPr bwMode="auto">
          <a:xfrm>
            <a:off x="4829352" y="2543487"/>
            <a:ext cx="4313634" cy="431363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764704"/>
            <a:ext cx="8229600" cy="4525963"/>
          </a:xfrm>
        </p:spPr>
        <p:txBody>
          <a:bodyPr/>
          <a:lstStyle/>
          <a:p>
            <a:r>
              <a:rPr lang="en-GB" dirty="0" smtClean="0"/>
              <a:t>Another common technique is including music on the trailer which does not appear on the movie's soundtrack. This is nearly always a requirement, as trailers and teasers are created long before the composer has even been hired for the film score—sometimes as much as a year ahead of the movie's release date—while composers are usually the last creative people to work on the film.</a:t>
            </a: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krista carson\AppData\Local\Microsoft\Windows\Temporary Internet Files\Content.IE5\18QX6H9A\MC900431621[1].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71000"/>
                    </a14:imgEffect>
                  </a14:imgLayer>
                </a14:imgProps>
              </a:ext>
              <a:ext uri="{28A0092B-C50C-407E-A947-70E740481C1C}">
                <a14:useLocalDpi xmlns:a14="http://schemas.microsoft.com/office/drawing/2010/main" val="0"/>
              </a:ext>
            </a:extLst>
          </a:blip>
          <a:srcRect/>
          <a:stretch>
            <a:fillRect/>
          </a:stretch>
        </p:blipFill>
        <p:spPr bwMode="auto">
          <a:xfrm>
            <a:off x="4829352" y="2543487"/>
            <a:ext cx="4313634" cy="431363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p:txBody>
          <a:bodyPr>
            <a:noAutofit/>
          </a:bodyPr>
          <a:lstStyle/>
          <a:p>
            <a:r>
              <a:rPr lang="en-GB" sz="5400" dirty="0" smtClean="0"/>
              <a:t>Trailers have become </a:t>
            </a:r>
            <a:r>
              <a:rPr lang="en-GB" sz="5400" b="1" dirty="0" smtClean="0"/>
              <a:t>highly polished </a:t>
            </a:r>
            <a:r>
              <a:rPr lang="en-GB" sz="5400" dirty="0" smtClean="0"/>
              <a:t>pieces of advertising, able to present even poor movies in an attractive light.</a:t>
            </a:r>
            <a:endParaRPr lang="en-GB" sz="5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krista carson\AppData\Local\Microsoft\Windows\Temporary Internet Files\Content.IE5\18QX6H9A\MC900431621[1].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71000"/>
                    </a14:imgEffect>
                  </a14:imgLayer>
                </a14:imgProps>
              </a:ext>
              <a:ext uri="{28A0092B-C50C-407E-A947-70E740481C1C}">
                <a14:useLocalDpi xmlns:a14="http://schemas.microsoft.com/office/drawing/2010/main" val="0"/>
              </a:ext>
            </a:extLst>
          </a:blip>
          <a:srcRect/>
          <a:stretch>
            <a:fillRect/>
          </a:stretch>
        </p:blipFill>
        <p:spPr bwMode="auto">
          <a:xfrm>
            <a:off x="4829352" y="2543487"/>
            <a:ext cx="4313634" cy="43136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History of Film Trailers</a:t>
            </a:r>
            <a:endParaRPr lang="en-GB" dirty="0"/>
          </a:p>
        </p:txBody>
      </p:sp>
      <p:sp>
        <p:nvSpPr>
          <p:cNvPr id="3" name="Content Placeholder 2"/>
          <p:cNvSpPr>
            <a:spLocks noGrp="1"/>
          </p:cNvSpPr>
          <p:nvPr>
            <p:ph idx="1"/>
          </p:nvPr>
        </p:nvSpPr>
        <p:spPr>
          <a:xfrm>
            <a:off x="251520" y="1412776"/>
            <a:ext cx="4968552" cy="5145435"/>
          </a:xfrm>
        </p:spPr>
        <p:txBody>
          <a:bodyPr>
            <a:normAutofit fontScale="92500" lnSpcReduction="10000"/>
          </a:bodyPr>
          <a:lstStyle/>
          <a:p>
            <a:r>
              <a:rPr lang="en-GB" dirty="0" smtClean="0"/>
              <a:t>Up until the late 1950s, trailers were mostly created by the National Screen Service and consisted of various key scenes from the film, often augmented with large, descriptive text describing the story, and an underscore generally pulled from studio music libraries. Most trailers had some form of narration.</a:t>
            </a:r>
          </a:p>
          <a:p>
            <a:endParaRPr lang="en-GB" dirty="0"/>
          </a:p>
        </p:txBody>
      </p:sp>
      <p:pic>
        <p:nvPicPr>
          <p:cNvPr id="15362" name="Picture 2" descr="http://www.angelismarriti.it/images/WhenWorldsCollid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3106" y="1072183"/>
            <a:ext cx="3286125" cy="50768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krista carson\AppData\Local\Microsoft\Windows\Temporary Internet Files\Content.IE5\18QX6H9A\MC900431621[1].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71000"/>
                    </a14:imgEffect>
                  </a14:imgLayer>
                </a14:imgProps>
              </a:ext>
              <a:ext uri="{28A0092B-C50C-407E-A947-70E740481C1C}">
                <a14:useLocalDpi xmlns:a14="http://schemas.microsoft.com/office/drawing/2010/main" val="0"/>
              </a:ext>
            </a:extLst>
          </a:blip>
          <a:srcRect/>
          <a:stretch>
            <a:fillRect/>
          </a:stretch>
        </p:blipFill>
        <p:spPr bwMode="auto">
          <a:xfrm>
            <a:off x="4829352" y="2543487"/>
            <a:ext cx="4313634" cy="431363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830056" y="548680"/>
            <a:ext cx="5266928" cy="6452457"/>
          </a:xfrm>
        </p:spPr>
        <p:txBody>
          <a:bodyPr>
            <a:normAutofit/>
          </a:bodyPr>
          <a:lstStyle/>
          <a:p>
            <a:r>
              <a:rPr lang="en-GB" dirty="0" smtClean="0"/>
              <a:t>In the early 1960s, the face of motion picture trailers changed. Text-less, montage trailers and quick-editing became popular, largely due to the arrival of the "new Hollywood" and techniques that were becoming increasingly popular in television.</a:t>
            </a:r>
          </a:p>
          <a:p>
            <a:endParaRPr lang="en-GB" dirty="0"/>
          </a:p>
        </p:txBody>
      </p:sp>
      <p:pic>
        <p:nvPicPr>
          <p:cNvPr id="14338" name="Picture 2" descr="http://www.cinemaretro.com/uploads/Untitled-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777" y="692695"/>
            <a:ext cx="3460430" cy="50137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krista carson\AppData\Local\Microsoft\Windows\Temporary Internet Files\Content.IE5\18QX6H9A\MC900431621[1].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71000"/>
                    </a14:imgEffect>
                  </a14:imgLayer>
                </a14:imgProps>
              </a:ext>
              <a:ext uri="{28A0092B-C50C-407E-A947-70E740481C1C}">
                <a14:useLocalDpi xmlns:a14="http://schemas.microsoft.com/office/drawing/2010/main" val="0"/>
              </a:ext>
            </a:extLst>
          </a:blip>
          <a:srcRect/>
          <a:stretch>
            <a:fillRect/>
          </a:stretch>
        </p:blipFill>
        <p:spPr bwMode="auto">
          <a:xfrm>
            <a:off x="4829352" y="2543487"/>
            <a:ext cx="4313634" cy="431363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96946" y="188640"/>
            <a:ext cx="4367542" cy="6264696"/>
          </a:xfrm>
        </p:spPr>
        <p:txBody>
          <a:bodyPr>
            <a:normAutofit fontScale="92500" lnSpcReduction="10000"/>
          </a:bodyPr>
          <a:lstStyle/>
          <a:p>
            <a:r>
              <a:rPr lang="en-GB" dirty="0" smtClean="0"/>
              <a:t>In 1964, Andrew J. Kuehn distributed his independently-produced trailer for </a:t>
            </a:r>
            <a:r>
              <a:rPr lang="en-GB" i="1" dirty="0" smtClean="0"/>
              <a:t>Night of the Iguana</a:t>
            </a:r>
            <a:r>
              <a:rPr lang="en-GB" dirty="0" smtClean="0"/>
              <a:t>, using stark, </a:t>
            </a:r>
            <a:r>
              <a:rPr lang="en-GB" b="1" dirty="0" smtClean="0"/>
              <a:t>high-contrast photography</a:t>
            </a:r>
            <a:r>
              <a:rPr lang="en-GB" dirty="0" smtClean="0"/>
              <a:t>, </a:t>
            </a:r>
            <a:r>
              <a:rPr lang="en-GB" b="1" dirty="0" smtClean="0"/>
              <a:t>fast-paced editing </a:t>
            </a:r>
            <a:r>
              <a:rPr lang="en-GB" dirty="0" smtClean="0"/>
              <a:t>and a </a:t>
            </a:r>
            <a:r>
              <a:rPr lang="en-GB" b="1" dirty="0" smtClean="0"/>
              <a:t>provocative narration </a:t>
            </a:r>
            <a:r>
              <a:rPr lang="en-GB" dirty="0" smtClean="0"/>
              <a:t>by a young James Earl Jones (the voice of Darth Vader).</a:t>
            </a:r>
          </a:p>
          <a:p>
            <a:r>
              <a:rPr lang="en-GB" dirty="0" smtClean="0"/>
              <a:t> His format was very </a:t>
            </a:r>
            <a:r>
              <a:rPr lang="en-GB" b="1" dirty="0" smtClean="0"/>
              <a:t>successful</a:t>
            </a:r>
            <a:r>
              <a:rPr lang="en-GB" dirty="0" smtClean="0"/>
              <a:t>.</a:t>
            </a:r>
            <a:endParaRPr lang="en-GB" dirty="0"/>
          </a:p>
        </p:txBody>
      </p:sp>
      <p:pic>
        <p:nvPicPr>
          <p:cNvPr id="13314" name="Picture 2" descr="http://www.cinemagora.co.uk/images/films/69/27569-b-the-night-of-the-iguan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46" y="122237"/>
            <a:ext cx="4572000" cy="6096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krista carson\AppData\Local\Microsoft\Windows\Temporary Internet Files\Content.IE5\18QX6H9A\MC900431621[1].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71000"/>
                    </a14:imgEffect>
                  </a14:imgLayer>
                </a14:imgProps>
              </a:ext>
              <a:ext uri="{28A0092B-C50C-407E-A947-70E740481C1C}">
                <a14:useLocalDpi xmlns:a14="http://schemas.microsoft.com/office/drawing/2010/main" val="0"/>
              </a:ext>
            </a:extLst>
          </a:blip>
          <a:srcRect/>
          <a:stretch>
            <a:fillRect/>
          </a:stretch>
        </p:blipFill>
        <p:spPr bwMode="auto">
          <a:xfrm>
            <a:off x="4829352" y="2543487"/>
            <a:ext cx="4313634" cy="43136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GB" sz="4000" dirty="0" smtClean="0"/>
              <a:t>As Hollywood began to produce bigger blockbuster films and invest more money in </a:t>
            </a:r>
            <a:r>
              <a:rPr lang="en-GB" sz="4000" b="1" dirty="0" smtClean="0"/>
              <a:t>marketing</a:t>
            </a:r>
            <a:r>
              <a:rPr lang="en-GB" sz="4000" dirty="0" smtClean="0"/>
              <a:t> them, directors like Steven Spielberg began to depend on Kuehn and Kaleidoscope for their ability to create the best trailers theatre-goers could see. </a:t>
            </a:r>
          </a:p>
          <a:p>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krista carson\AppData\Local\Microsoft\Windows\Temporary Internet Files\Content.IE5\18QX6H9A\MC900431621[1].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71000"/>
                    </a14:imgEffect>
                  </a14:imgLayer>
                </a14:imgProps>
              </a:ext>
              <a:ext uri="{28A0092B-C50C-407E-A947-70E740481C1C}">
                <a14:useLocalDpi xmlns:a14="http://schemas.microsoft.com/office/drawing/2010/main" val="0"/>
              </a:ext>
            </a:extLst>
          </a:blip>
          <a:srcRect/>
          <a:stretch>
            <a:fillRect/>
          </a:stretch>
        </p:blipFill>
        <p:spPr bwMode="auto">
          <a:xfrm>
            <a:off x="4829352" y="2543487"/>
            <a:ext cx="4313634" cy="431363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67544" y="3493444"/>
            <a:ext cx="8219256" cy="3391940"/>
          </a:xfrm>
        </p:spPr>
        <p:txBody>
          <a:bodyPr>
            <a:normAutofit/>
          </a:bodyPr>
          <a:lstStyle/>
          <a:p>
            <a:r>
              <a:rPr lang="en-GB" dirty="0"/>
              <a:t>Today, longer, more elaborate trailers and commercial advertisements have replaced other forms of pre-feature entertainment and in major multiplex chains, about the first twenty minutes after the posted </a:t>
            </a:r>
            <a:r>
              <a:rPr lang="en-GB" dirty="0" err="1"/>
              <a:t>showtime</a:t>
            </a:r>
            <a:r>
              <a:rPr lang="en-GB" dirty="0"/>
              <a:t> is devoted to trailers.</a:t>
            </a:r>
          </a:p>
          <a:p>
            <a:endParaRPr lang="en-GB" dirty="0"/>
          </a:p>
        </p:txBody>
      </p:sp>
      <p:pic>
        <p:nvPicPr>
          <p:cNvPr id="10242" name="Picture 2" descr="http://re-run.com/img/rating-car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5" y="-523876"/>
            <a:ext cx="7038975" cy="3952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245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krista carson\AppData\Local\Microsoft\Windows\Temporary Internet Files\Content.IE5\18QX6H9A\MC900431621[1].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71000"/>
                    </a14:imgEffect>
                  </a14:imgLayer>
                </a14:imgProps>
              </a:ext>
              <a:ext uri="{28A0092B-C50C-407E-A947-70E740481C1C}">
                <a14:useLocalDpi xmlns:a14="http://schemas.microsoft.com/office/drawing/2010/main" val="0"/>
              </a:ext>
            </a:extLst>
          </a:blip>
          <a:srcRect/>
          <a:stretch>
            <a:fillRect/>
          </a:stretch>
        </p:blipFill>
        <p:spPr bwMode="auto">
          <a:xfrm>
            <a:off x="4829352" y="2543487"/>
            <a:ext cx="4313634" cy="43136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Starter </a:t>
            </a:r>
            <a:endParaRPr lang="en-GB" dirty="0"/>
          </a:p>
        </p:txBody>
      </p:sp>
      <p:sp>
        <p:nvSpPr>
          <p:cNvPr id="3" name="Content Placeholder 2"/>
          <p:cNvSpPr>
            <a:spLocks noGrp="1"/>
          </p:cNvSpPr>
          <p:nvPr>
            <p:ph idx="1"/>
          </p:nvPr>
        </p:nvSpPr>
        <p:spPr>
          <a:xfrm>
            <a:off x="457200" y="1340768"/>
            <a:ext cx="8229600" cy="5112568"/>
          </a:xfrm>
        </p:spPr>
        <p:txBody>
          <a:bodyPr>
            <a:normAutofit/>
          </a:bodyPr>
          <a:lstStyle/>
          <a:p>
            <a:r>
              <a:rPr lang="en-GB" dirty="0" smtClean="0"/>
              <a:t>Watch the following </a:t>
            </a:r>
            <a:r>
              <a:rPr lang="en-GB" dirty="0" smtClean="0">
                <a:hlinkClick r:id="rId4"/>
              </a:rPr>
              <a:t>trailer</a:t>
            </a:r>
            <a:r>
              <a:rPr lang="en-GB" dirty="0" smtClean="0"/>
              <a:t>. </a:t>
            </a:r>
            <a:endParaRPr lang="en-GB" dirty="0"/>
          </a:p>
          <a:p>
            <a:r>
              <a:rPr lang="en-GB" dirty="0" smtClean="0"/>
              <a:t>What do we learn about the film?</a:t>
            </a:r>
          </a:p>
          <a:p>
            <a:pPr lvl="1"/>
            <a:r>
              <a:rPr lang="en-GB" dirty="0" smtClean="0"/>
              <a:t>What genre is the film? How is this made evident?</a:t>
            </a:r>
          </a:p>
          <a:p>
            <a:pPr lvl="1"/>
            <a:r>
              <a:rPr lang="en-GB" dirty="0" smtClean="0"/>
              <a:t>Who is in it? How is this made evident?</a:t>
            </a:r>
          </a:p>
          <a:p>
            <a:pPr lvl="1"/>
            <a:r>
              <a:rPr lang="en-GB" dirty="0" smtClean="0"/>
              <a:t>What is the plot? How is this made evident?</a:t>
            </a:r>
          </a:p>
          <a:p>
            <a:pPr lvl="1"/>
            <a:r>
              <a:rPr lang="en-GB" dirty="0" smtClean="0"/>
              <a:t>Where does it take place? How is this made evident?</a:t>
            </a:r>
          </a:p>
          <a:p>
            <a:pPr lvl="1"/>
            <a:r>
              <a:rPr lang="en-GB" dirty="0" smtClean="0"/>
              <a:t>Who is the target audience? How is this made evident?</a:t>
            </a:r>
          </a:p>
        </p:txBody>
      </p:sp>
    </p:spTree>
    <p:extLst>
      <p:ext uri="{BB962C8B-B14F-4D97-AF65-F5344CB8AC3E}">
        <p14:creationId xmlns:p14="http://schemas.microsoft.com/office/powerpoint/2010/main" val="28734132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krista carson\AppData\Local\Microsoft\Windows\Temporary Internet Files\Content.IE5\18QX6H9A\MC900431621[1].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71000"/>
                    </a14:imgEffect>
                  </a14:imgLayer>
                </a14:imgProps>
              </a:ext>
              <a:ext uri="{28A0092B-C50C-407E-A947-70E740481C1C}">
                <a14:useLocalDpi xmlns:a14="http://schemas.microsoft.com/office/drawing/2010/main" val="0"/>
              </a:ext>
            </a:extLst>
          </a:blip>
          <a:srcRect/>
          <a:stretch>
            <a:fillRect/>
          </a:stretch>
        </p:blipFill>
        <p:spPr bwMode="auto">
          <a:xfrm>
            <a:off x="4829352" y="2543487"/>
            <a:ext cx="4313634" cy="43136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Codes and Conventions</a:t>
            </a:r>
            <a:endParaRPr lang="en-GB" dirty="0"/>
          </a:p>
        </p:txBody>
      </p:sp>
      <p:sp>
        <p:nvSpPr>
          <p:cNvPr id="3" name="Content Placeholder 2"/>
          <p:cNvSpPr>
            <a:spLocks noGrp="1"/>
          </p:cNvSpPr>
          <p:nvPr>
            <p:ph idx="1"/>
          </p:nvPr>
        </p:nvSpPr>
        <p:spPr/>
        <p:txBody>
          <a:bodyPr>
            <a:normAutofit/>
          </a:bodyPr>
          <a:lstStyle/>
          <a:p>
            <a:r>
              <a:rPr lang="en-GB" sz="4000" dirty="0" smtClean="0"/>
              <a:t>Most trailers have a </a:t>
            </a:r>
            <a:r>
              <a:rPr lang="en-GB" sz="4000" b="1" dirty="0" smtClean="0"/>
              <a:t>three-act structure </a:t>
            </a:r>
            <a:r>
              <a:rPr lang="en-GB" sz="4000" dirty="0" smtClean="0"/>
              <a:t>similar to a feature-length film. </a:t>
            </a:r>
          </a:p>
          <a:p>
            <a:r>
              <a:rPr lang="en-GB" sz="4000" dirty="0" smtClean="0"/>
              <a:t>They start with a beginning </a:t>
            </a:r>
            <a:r>
              <a:rPr lang="en-GB" sz="4000" b="1" dirty="0" smtClean="0"/>
              <a:t>(Act 1) </a:t>
            </a:r>
            <a:r>
              <a:rPr lang="en-GB" sz="4000" dirty="0" smtClean="0"/>
              <a:t>that lays out the </a:t>
            </a:r>
            <a:r>
              <a:rPr lang="en-GB" sz="4000" b="1" dirty="0" smtClean="0"/>
              <a:t>premise</a:t>
            </a:r>
            <a:r>
              <a:rPr lang="en-GB" sz="4000" dirty="0" smtClean="0"/>
              <a:t> of the story. </a:t>
            </a:r>
          </a:p>
          <a:p>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krista carson\AppData\Local\Microsoft\Windows\Temporary Internet Files\Content.IE5\18QX6H9A\MC900431621[1].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71000"/>
                    </a14:imgEffect>
                  </a14:imgLayer>
                </a14:imgProps>
              </a:ext>
              <a:ext uri="{28A0092B-C50C-407E-A947-70E740481C1C}">
                <a14:useLocalDpi xmlns:a14="http://schemas.microsoft.com/office/drawing/2010/main" val="0"/>
              </a:ext>
            </a:extLst>
          </a:blip>
          <a:srcRect/>
          <a:stretch>
            <a:fillRect/>
          </a:stretch>
        </p:blipFill>
        <p:spPr bwMode="auto">
          <a:xfrm>
            <a:off x="4829352" y="2543487"/>
            <a:ext cx="4313634" cy="43136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sz="6000" dirty="0" smtClean="0"/>
              <a:t>The middle </a:t>
            </a:r>
            <a:r>
              <a:rPr lang="en-GB" sz="6000" b="1" dirty="0" smtClean="0"/>
              <a:t>(Act 2) </a:t>
            </a:r>
            <a:r>
              <a:rPr lang="en-GB" sz="6000" dirty="0" smtClean="0"/>
              <a:t>drives the story further and usually ends with a dramatic climax. </a:t>
            </a:r>
            <a:endParaRPr lang="en-GB" sz="6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krista carson\AppData\Local\Microsoft\Windows\Temporary Internet Files\Content.IE5\18QX6H9A\MC900431621[1].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71000"/>
                    </a14:imgEffect>
                  </a14:imgLayer>
                </a14:imgProps>
              </a:ext>
              <a:ext uri="{28A0092B-C50C-407E-A947-70E740481C1C}">
                <a14:useLocalDpi xmlns:a14="http://schemas.microsoft.com/office/drawing/2010/main" val="0"/>
              </a:ext>
            </a:extLst>
          </a:blip>
          <a:srcRect/>
          <a:stretch>
            <a:fillRect/>
          </a:stretch>
        </p:blipFill>
        <p:spPr bwMode="auto">
          <a:xfrm>
            <a:off x="4829352" y="2543487"/>
            <a:ext cx="4313634" cy="431363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67544" y="980728"/>
            <a:ext cx="8229600" cy="4525963"/>
          </a:xfrm>
        </p:spPr>
        <p:txBody>
          <a:bodyPr>
            <a:noAutofit/>
          </a:bodyPr>
          <a:lstStyle/>
          <a:p>
            <a:r>
              <a:rPr lang="en-GB" sz="3600" b="1" dirty="0" smtClean="0"/>
              <a:t>Act 3</a:t>
            </a:r>
            <a:r>
              <a:rPr lang="en-GB" sz="3600" dirty="0" smtClean="0"/>
              <a:t> usually features a strong piece of "</a:t>
            </a:r>
            <a:r>
              <a:rPr lang="en-GB" sz="3600" b="1" dirty="0" smtClean="0"/>
              <a:t>signature music</a:t>
            </a:r>
            <a:r>
              <a:rPr lang="en-GB" sz="3600" dirty="0" smtClean="0"/>
              <a:t>" (either a recognizable song or a powerful, sweeping orchestral piece). This last act often consists of a </a:t>
            </a:r>
            <a:r>
              <a:rPr lang="en-GB" sz="3600" b="1" dirty="0" smtClean="0"/>
              <a:t>visual montage of powerful and emotional moments </a:t>
            </a:r>
            <a:r>
              <a:rPr lang="en-GB" sz="3600" dirty="0" smtClean="0"/>
              <a:t>of the film and may also contain </a:t>
            </a:r>
            <a:r>
              <a:rPr lang="en-GB" sz="3600" b="1" dirty="0" smtClean="0"/>
              <a:t>a cast run </a:t>
            </a:r>
            <a:r>
              <a:rPr lang="en-GB" sz="3600" dirty="0" smtClean="0"/>
              <a:t>if there are noteworthy stars that could help sell the movie.</a:t>
            </a:r>
            <a:endParaRPr lang="en-GB" sz="36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sz="7200" dirty="0" smtClean="0"/>
              <a:t>Watch the following </a:t>
            </a:r>
            <a:r>
              <a:rPr lang="en-GB" sz="7200" dirty="0" smtClean="0">
                <a:hlinkClick r:id="rId2"/>
              </a:rPr>
              <a:t>trailer</a:t>
            </a:r>
            <a:r>
              <a:rPr lang="en-GB" sz="7200" dirty="0" smtClean="0"/>
              <a:t>, taking note on how it follows the 3 Act Structure.</a:t>
            </a:r>
            <a:endParaRPr lang="en-GB" sz="7200" dirty="0"/>
          </a:p>
        </p:txBody>
      </p:sp>
    </p:spTree>
    <p:extLst>
      <p:ext uri="{BB962C8B-B14F-4D97-AF65-F5344CB8AC3E}">
        <p14:creationId xmlns:p14="http://schemas.microsoft.com/office/powerpoint/2010/main" val="25189894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krista carson\AppData\Local\Microsoft\Windows\Temporary Internet Files\Content.IE5\18QX6H9A\MC900431621[1].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71000"/>
                    </a14:imgEffect>
                  </a14:imgLayer>
                </a14:imgProps>
              </a:ext>
              <a:ext uri="{28A0092B-C50C-407E-A947-70E740481C1C}">
                <a14:useLocalDpi xmlns:a14="http://schemas.microsoft.com/office/drawing/2010/main" val="0"/>
              </a:ext>
            </a:extLst>
          </a:blip>
          <a:srcRect/>
          <a:stretch>
            <a:fillRect/>
          </a:stretch>
        </p:blipFill>
        <p:spPr bwMode="auto">
          <a:xfrm>
            <a:off x="4829352" y="2543487"/>
            <a:ext cx="4313634" cy="43136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7544" y="32048"/>
            <a:ext cx="8229600" cy="1143000"/>
          </a:xfrm>
        </p:spPr>
        <p:txBody>
          <a:bodyPr/>
          <a:lstStyle/>
          <a:p>
            <a:r>
              <a:rPr lang="en-GB" dirty="0" smtClean="0"/>
              <a:t>Codes and Conventions</a:t>
            </a:r>
            <a:endParaRPr lang="en-GB" dirty="0"/>
          </a:p>
        </p:txBody>
      </p:sp>
      <p:sp>
        <p:nvSpPr>
          <p:cNvPr id="3" name="Content Placeholder 2"/>
          <p:cNvSpPr>
            <a:spLocks noGrp="1"/>
          </p:cNvSpPr>
          <p:nvPr>
            <p:ph idx="1"/>
          </p:nvPr>
        </p:nvSpPr>
        <p:spPr>
          <a:xfrm>
            <a:off x="467544" y="3223517"/>
            <a:ext cx="8229600" cy="4525963"/>
          </a:xfrm>
        </p:spPr>
        <p:txBody>
          <a:bodyPr/>
          <a:lstStyle/>
          <a:p>
            <a:r>
              <a:rPr lang="en-GB" b="1" dirty="0" smtClean="0"/>
              <a:t>Act 1: Voice-over narration/textual information </a:t>
            </a:r>
            <a:r>
              <a:rPr lang="en-GB" dirty="0" smtClean="0"/>
              <a:t>is used to briefly set up the premise of the movie and provide explanation when necessary ("In a world..."). Since the trailer is a highly condensed format, voice-over is a useful tool to enhance the audience's understanding of the plot.</a:t>
            </a:r>
            <a:endParaRPr lang="en-GB" dirty="0"/>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760" y="980728"/>
            <a:ext cx="3888432" cy="2430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krista carson\AppData\Local\Microsoft\Windows\Temporary Internet Files\Content.IE5\18QX6H9A\MC900431621[1].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71000"/>
                    </a14:imgEffect>
                  </a14:imgLayer>
                </a14:imgProps>
              </a:ext>
              <a:ext uri="{28A0092B-C50C-407E-A947-70E740481C1C}">
                <a14:useLocalDpi xmlns:a14="http://schemas.microsoft.com/office/drawing/2010/main" val="0"/>
              </a:ext>
            </a:extLst>
          </a:blip>
          <a:srcRect/>
          <a:stretch>
            <a:fillRect/>
          </a:stretch>
        </p:blipFill>
        <p:spPr bwMode="auto">
          <a:xfrm>
            <a:off x="4829352" y="2543487"/>
            <a:ext cx="4313634" cy="43136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Codes and Conventions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Music helps set the tone and mood of the trailer. Usually the music used in the trailer is not from the film itself. The music used in the trailer may be:</a:t>
            </a:r>
          </a:p>
          <a:p>
            <a:pPr lvl="1"/>
            <a:r>
              <a:rPr lang="en-GB" dirty="0" smtClean="0"/>
              <a:t>Music from the score of other movies. </a:t>
            </a:r>
          </a:p>
          <a:p>
            <a:pPr lvl="1"/>
            <a:r>
              <a:rPr lang="en-GB" dirty="0" smtClean="0"/>
              <a:t>Popular or well known music, often chosen for its tone, appropriateness of a lyric or lack thereof, </a:t>
            </a:r>
            <a:r>
              <a:rPr lang="en-GB" smtClean="0"/>
              <a:t>or </a:t>
            </a:r>
            <a:r>
              <a:rPr lang="en-GB" smtClean="0"/>
              <a:t>recognisability. </a:t>
            </a:r>
            <a:endParaRPr lang="en-GB" dirty="0" smtClean="0"/>
          </a:p>
          <a:p>
            <a:pPr lvl="1"/>
            <a:r>
              <a:rPr lang="en-GB" dirty="0" smtClean="0"/>
              <a:t>"Library" music previously composed specifically to be used in advertising by an independent composer.</a:t>
            </a:r>
          </a:p>
          <a:p>
            <a:pPr lvl="1"/>
            <a:r>
              <a:rPr lang="en-GB" dirty="0" smtClean="0"/>
              <a:t>Specially composed music. </a:t>
            </a:r>
            <a:endParaRPr lang="en-GB"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krista carson\AppData\Local\Microsoft\Windows\Temporary Internet Files\Content.IE5\18QX6H9A\MC900431621[1].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71000"/>
                    </a14:imgEffect>
                  </a14:imgLayer>
                </a14:imgProps>
              </a:ext>
              <a:ext uri="{28A0092B-C50C-407E-A947-70E740481C1C}">
                <a14:useLocalDpi xmlns:a14="http://schemas.microsoft.com/office/drawing/2010/main" val="0"/>
              </a:ext>
            </a:extLst>
          </a:blip>
          <a:srcRect/>
          <a:stretch>
            <a:fillRect/>
          </a:stretch>
        </p:blipFill>
        <p:spPr bwMode="auto">
          <a:xfrm>
            <a:off x="4829352" y="2543487"/>
            <a:ext cx="4313634" cy="431363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67544" y="980728"/>
            <a:ext cx="8229600" cy="4525963"/>
          </a:xfrm>
        </p:spPr>
        <p:txBody>
          <a:bodyPr>
            <a:normAutofit/>
          </a:bodyPr>
          <a:lstStyle/>
          <a:p>
            <a:r>
              <a:rPr lang="en-GB" sz="4800" dirty="0" smtClean="0"/>
              <a:t>A </a:t>
            </a:r>
            <a:r>
              <a:rPr lang="en-GB" sz="4800" b="1" i="1" dirty="0" smtClean="0"/>
              <a:t>cast run</a:t>
            </a:r>
            <a:r>
              <a:rPr lang="en-GB" sz="4800" b="1" dirty="0" smtClean="0"/>
              <a:t> </a:t>
            </a:r>
            <a:r>
              <a:rPr lang="en-GB" sz="4800" dirty="0" smtClean="0"/>
              <a:t>is a list of the </a:t>
            </a:r>
            <a:r>
              <a:rPr lang="en-GB" sz="4800" b="1" dirty="0" smtClean="0"/>
              <a:t>stars</a:t>
            </a:r>
            <a:r>
              <a:rPr lang="en-GB" sz="4800" dirty="0" smtClean="0"/>
              <a:t> that appear in the movie. If the </a:t>
            </a:r>
            <a:r>
              <a:rPr lang="en-GB" sz="4800" b="1" dirty="0" smtClean="0"/>
              <a:t>director or producer </a:t>
            </a:r>
            <a:r>
              <a:rPr lang="en-GB" sz="4800" dirty="0" smtClean="0"/>
              <a:t>is well-known or has made other popular movies, they often warrant a mention as well. </a:t>
            </a:r>
          </a:p>
          <a:p>
            <a:endParaRPr lang="en-GB"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6" y="332656"/>
            <a:ext cx="9798765" cy="6124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75464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404664"/>
            <a:ext cx="9755560" cy="609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25026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725" y="548680"/>
            <a:ext cx="8992275" cy="5620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6502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rista carson\AppData\Local\Microsoft\Windows\Temporary Internet Files\Content.IE5\18QX6H9A\MC900431621[1].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71000"/>
                    </a14:imgEffect>
                  </a14:imgLayer>
                </a14:imgProps>
              </a:ext>
              <a:ext uri="{28A0092B-C50C-407E-A947-70E740481C1C}">
                <a14:useLocalDpi xmlns:a14="http://schemas.microsoft.com/office/drawing/2010/main" val="0"/>
              </a:ext>
            </a:extLst>
          </a:blip>
          <a:srcRect/>
          <a:stretch>
            <a:fillRect/>
          </a:stretch>
        </p:blipFill>
        <p:spPr bwMode="auto">
          <a:xfrm>
            <a:off x="4829352" y="2543487"/>
            <a:ext cx="4313634" cy="43136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GB" dirty="0" smtClean="0"/>
              <a:t>Unit 3: Practical Production and Evaluation</a:t>
            </a:r>
            <a:endParaRPr lang="en-GB" dirty="0"/>
          </a:p>
        </p:txBody>
      </p:sp>
      <p:sp>
        <p:nvSpPr>
          <p:cNvPr id="3" name="Content Placeholder 2"/>
          <p:cNvSpPr>
            <a:spLocks noGrp="1"/>
          </p:cNvSpPr>
          <p:nvPr>
            <p:ph idx="1"/>
          </p:nvPr>
        </p:nvSpPr>
        <p:spPr/>
        <p:txBody>
          <a:bodyPr/>
          <a:lstStyle/>
          <a:p>
            <a:r>
              <a:rPr lang="en-GB" dirty="0" smtClean="0"/>
              <a:t>For our final unit of the year, you will be required to undertake </a:t>
            </a:r>
            <a:r>
              <a:rPr lang="en-GB" b="1" dirty="0" smtClean="0"/>
              <a:t>a practical production </a:t>
            </a:r>
            <a:r>
              <a:rPr lang="en-GB" dirty="0" smtClean="0"/>
              <a:t>that address all four key concepts (Media Language, Audience, Institution, and Representation). </a:t>
            </a:r>
            <a:endParaRPr lang="en-GB" dirty="0"/>
          </a:p>
          <a:p>
            <a:r>
              <a:rPr lang="en-GB" dirty="0" smtClean="0"/>
              <a:t>You must work in </a:t>
            </a:r>
            <a:r>
              <a:rPr lang="en-GB" b="1" dirty="0" smtClean="0"/>
              <a:t>groups of 4</a:t>
            </a:r>
            <a:r>
              <a:rPr lang="en-GB" dirty="0" smtClean="0"/>
              <a:t>.</a:t>
            </a:r>
          </a:p>
          <a:p>
            <a:r>
              <a:rPr lang="en-GB" dirty="0" smtClean="0"/>
              <a:t>You will also have to write </a:t>
            </a:r>
            <a:r>
              <a:rPr lang="en-GB" b="1" dirty="0" smtClean="0"/>
              <a:t>a 700-800 word evaluation</a:t>
            </a:r>
            <a:r>
              <a:rPr lang="en-GB" dirty="0" smtClean="0"/>
              <a:t> of your production.</a:t>
            </a:r>
            <a:endParaRPr lang="en-GB" dirty="0"/>
          </a:p>
        </p:txBody>
      </p:sp>
    </p:spTree>
    <p:extLst>
      <p:ext uri="{BB962C8B-B14F-4D97-AF65-F5344CB8AC3E}">
        <p14:creationId xmlns:p14="http://schemas.microsoft.com/office/powerpoint/2010/main" val="21495803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krista carson\AppData\Local\Microsoft\Windows\Temporary Internet Files\Content.IE5\18QX6H9A\MC900431621[1].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71000"/>
                    </a14:imgEffect>
                  </a14:imgLayer>
                </a14:imgProps>
              </a:ext>
              <a:ext uri="{28A0092B-C50C-407E-A947-70E740481C1C}">
                <a14:useLocalDpi xmlns:a14="http://schemas.microsoft.com/office/drawing/2010/main" val="0"/>
              </a:ext>
            </a:extLst>
          </a:blip>
          <a:srcRect/>
          <a:stretch>
            <a:fillRect/>
          </a:stretch>
        </p:blipFill>
        <p:spPr bwMode="auto">
          <a:xfrm>
            <a:off x="4829352" y="2543487"/>
            <a:ext cx="4313634" cy="431363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67544" y="980728"/>
            <a:ext cx="8229600" cy="4525963"/>
          </a:xfrm>
        </p:spPr>
        <p:txBody>
          <a:bodyPr>
            <a:normAutofit fontScale="92500" lnSpcReduction="20000"/>
          </a:bodyPr>
          <a:lstStyle/>
          <a:p>
            <a:r>
              <a:rPr lang="en-GB" sz="4800" dirty="0"/>
              <a:t>Most trailers conclude with a</a:t>
            </a:r>
            <a:r>
              <a:rPr lang="en-GB" sz="4800" b="1" dirty="0"/>
              <a:t> billing block</a:t>
            </a:r>
            <a:r>
              <a:rPr lang="en-GB" sz="4800" dirty="0"/>
              <a:t>, which is a list of the principal cast and crew. It is the same list that appears </a:t>
            </a:r>
            <a:r>
              <a:rPr lang="en-GB" sz="4800" b="1" dirty="0"/>
              <a:t>on posters and print publicity materials</a:t>
            </a:r>
            <a:r>
              <a:rPr lang="en-GB" sz="4800" dirty="0"/>
              <a:t>, and also usually appears on-screen at the beginning (or end) of the movie. </a:t>
            </a:r>
          </a:p>
          <a:p>
            <a:endParaRPr lang="en-GB" dirty="0"/>
          </a:p>
        </p:txBody>
      </p:sp>
    </p:spTree>
    <p:extLst>
      <p:ext uri="{BB962C8B-B14F-4D97-AF65-F5344CB8AC3E}">
        <p14:creationId xmlns:p14="http://schemas.microsoft.com/office/powerpoint/2010/main" val="18355400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48680"/>
            <a:ext cx="9101811"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89492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krista carson\AppData\Local\Microsoft\Windows\Temporary Internet Files\Content.IE5\18QX6H9A\MC900431621[1].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71000"/>
                    </a14:imgEffect>
                  </a14:imgLayer>
                </a14:imgProps>
              </a:ext>
              <a:ext uri="{28A0092B-C50C-407E-A947-70E740481C1C}">
                <a14:useLocalDpi xmlns:a14="http://schemas.microsoft.com/office/drawing/2010/main" val="0"/>
              </a:ext>
            </a:extLst>
          </a:blip>
          <a:srcRect/>
          <a:stretch>
            <a:fillRect/>
          </a:stretch>
        </p:blipFill>
        <p:spPr bwMode="auto">
          <a:xfrm>
            <a:off x="4829352" y="2543487"/>
            <a:ext cx="4313634" cy="431363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67544" y="908720"/>
            <a:ext cx="8229600" cy="4525963"/>
          </a:xfrm>
        </p:spPr>
        <p:txBody>
          <a:bodyPr/>
          <a:lstStyle/>
          <a:p>
            <a:r>
              <a:rPr lang="en-GB" sz="4000" b="1" dirty="0"/>
              <a:t>Studio production logos </a:t>
            </a:r>
            <a:r>
              <a:rPr lang="en-GB" sz="4000" dirty="0"/>
              <a:t>are usually featured near the beginning of the trailer. Until the late 1970s, they were put only at the end of the trailer. Often there will be logos for both the production company and distributor of the film.</a:t>
            </a:r>
          </a:p>
          <a:p>
            <a:endParaRPr lang="en-GB" dirty="0"/>
          </a:p>
        </p:txBody>
      </p:sp>
    </p:spTree>
    <p:extLst>
      <p:ext uri="{BB962C8B-B14F-4D97-AF65-F5344CB8AC3E}">
        <p14:creationId xmlns:p14="http://schemas.microsoft.com/office/powerpoint/2010/main" val="7751411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20688"/>
            <a:ext cx="8459416" cy="528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53410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Plenary Task</a:t>
            </a:r>
            <a:endParaRPr lang="en-GB" dirty="0"/>
          </a:p>
        </p:txBody>
      </p:sp>
      <p:sp>
        <p:nvSpPr>
          <p:cNvPr id="3" name="Content Placeholder 2"/>
          <p:cNvSpPr>
            <a:spLocks noGrp="1"/>
          </p:cNvSpPr>
          <p:nvPr>
            <p:ph idx="1"/>
          </p:nvPr>
        </p:nvSpPr>
        <p:spPr/>
        <p:txBody>
          <a:bodyPr>
            <a:normAutofit/>
          </a:bodyPr>
          <a:lstStyle/>
          <a:p>
            <a:r>
              <a:rPr lang="en-GB" sz="4400" dirty="0" smtClean="0"/>
              <a:t>Watch the following trailers, taking note on how each follows the 3 Act Structure.</a:t>
            </a:r>
          </a:p>
          <a:p>
            <a:r>
              <a:rPr lang="en-GB" sz="4400" dirty="0" smtClean="0">
                <a:hlinkClick r:id="rId2"/>
              </a:rPr>
              <a:t>Trailer 1 </a:t>
            </a:r>
            <a:endParaRPr lang="en-GB" sz="4400" dirty="0" smtClean="0"/>
          </a:p>
          <a:p>
            <a:r>
              <a:rPr lang="en-GB" sz="4400" dirty="0" smtClean="0">
                <a:hlinkClick r:id="rId3"/>
              </a:rPr>
              <a:t>Trailer 2</a:t>
            </a:r>
            <a:endParaRPr lang="en-GB" sz="4400" dirty="0" smtClean="0"/>
          </a:p>
          <a:p>
            <a:r>
              <a:rPr lang="en-GB" sz="4400" dirty="0" smtClean="0">
                <a:hlinkClick r:id="rId4"/>
              </a:rPr>
              <a:t>Trailer 3</a:t>
            </a:r>
            <a:endParaRPr lang="en-GB" sz="4400" dirty="0"/>
          </a:p>
        </p:txBody>
      </p:sp>
    </p:spTree>
    <p:extLst>
      <p:ext uri="{BB962C8B-B14F-4D97-AF65-F5344CB8AC3E}">
        <p14:creationId xmlns:p14="http://schemas.microsoft.com/office/powerpoint/2010/main" val="10957104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Extended Plenary</a:t>
            </a:r>
            <a:endParaRPr lang="en-GB" dirty="0"/>
          </a:p>
        </p:txBody>
      </p:sp>
      <p:sp>
        <p:nvSpPr>
          <p:cNvPr id="3" name="Content Placeholder 2"/>
          <p:cNvSpPr>
            <a:spLocks noGrp="1"/>
          </p:cNvSpPr>
          <p:nvPr>
            <p:ph idx="1"/>
          </p:nvPr>
        </p:nvSpPr>
        <p:spPr>
          <a:xfrm>
            <a:off x="467544" y="1412776"/>
            <a:ext cx="8229600" cy="4525963"/>
          </a:xfrm>
        </p:spPr>
        <p:txBody>
          <a:bodyPr>
            <a:normAutofit lnSpcReduction="10000"/>
          </a:bodyPr>
          <a:lstStyle/>
          <a:p>
            <a:r>
              <a:rPr lang="en-GB" sz="4400" dirty="0" smtClean="0"/>
              <a:t>Using YouTube, or Apple’s Film Website, watch a few film trailers of your choice, taking notes on </a:t>
            </a:r>
            <a:r>
              <a:rPr lang="en-GB" sz="4400" b="1" dirty="0" smtClean="0"/>
              <a:t>how the trailers follow the 3 Act Structure</a:t>
            </a:r>
            <a:r>
              <a:rPr lang="en-GB" sz="4400" dirty="0" smtClean="0"/>
              <a:t>. You can also note any other </a:t>
            </a:r>
            <a:r>
              <a:rPr lang="en-GB" sz="4400" b="1" dirty="0" smtClean="0"/>
              <a:t>conventions that the trailer employs</a:t>
            </a:r>
            <a:r>
              <a:rPr lang="en-GB" dirty="0" smtClean="0"/>
              <a:t>.</a:t>
            </a:r>
            <a:endParaRPr lang="en-GB" dirty="0"/>
          </a:p>
        </p:txBody>
      </p:sp>
    </p:spTree>
    <p:extLst>
      <p:ext uri="{BB962C8B-B14F-4D97-AF65-F5344CB8AC3E}">
        <p14:creationId xmlns:p14="http://schemas.microsoft.com/office/powerpoint/2010/main" val="2950806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Practical Production</a:t>
            </a:r>
            <a:endParaRPr lang="en-GB" dirty="0"/>
          </a:p>
        </p:txBody>
      </p:sp>
      <p:pic>
        <p:nvPicPr>
          <p:cNvPr id="4" name="Picture 2" descr="C:\Users\krista carson\AppData\Local\Microsoft\Windows\Temporary Internet Files\Content.IE5\18QX6H9A\MC900431621[1].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71000"/>
                    </a14:imgEffect>
                  </a14:imgLayer>
                </a14:imgProps>
              </a:ext>
              <a:ext uri="{28A0092B-C50C-407E-A947-70E740481C1C}">
                <a14:useLocalDpi xmlns:a14="http://schemas.microsoft.com/office/drawing/2010/main" val="0"/>
              </a:ext>
            </a:extLst>
          </a:blip>
          <a:srcRect/>
          <a:stretch>
            <a:fillRect/>
          </a:stretch>
        </p:blipFill>
        <p:spPr bwMode="auto">
          <a:xfrm>
            <a:off x="4829352" y="2543487"/>
            <a:ext cx="4313634" cy="431363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normAutofit fontScale="92500"/>
          </a:bodyPr>
          <a:lstStyle/>
          <a:p>
            <a:r>
              <a:rPr lang="en-GB" b="1" dirty="0" smtClean="0"/>
              <a:t>Your task will be to create a 120 second trailer or opening sequence for a feature film aimed at a specific audience.</a:t>
            </a:r>
          </a:p>
          <a:p>
            <a:r>
              <a:rPr lang="en-GB" dirty="0" smtClean="0"/>
              <a:t>It must strike a balance between creativity and the application of appropriate codes and conventions.</a:t>
            </a:r>
          </a:p>
          <a:p>
            <a:r>
              <a:rPr lang="en-GB" dirty="0" smtClean="0"/>
              <a:t>It must use original material wherever possible.</a:t>
            </a:r>
          </a:p>
          <a:p>
            <a:r>
              <a:rPr lang="en-GB" dirty="0" smtClean="0"/>
              <a:t>Each member of the group must contribute to the editing process individually.</a:t>
            </a:r>
          </a:p>
          <a:p>
            <a:endParaRPr lang="en-GB" dirty="0"/>
          </a:p>
        </p:txBody>
      </p:sp>
    </p:spTree>
    <p:extLst>
      <p:ext uri="{BB962C8B-B14F-4D97-AF65-F5344CB8AC3E}">
        <p14:creationId xmlns:p14="http://schemas.microsoft.com/office/powerpoint/2010/main" val="15751469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krista carson\AppData\Local\Microsoft\Windows\Temporary Internet Files\Content.IE5\18QX6H9A\MC900431621[1].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71000"/>
                    </a14:imgEffect>
                  </a14:imgLayer>
                </a14:imgProps>
              </a:ext>
              <a:ext uri="{28A0092B-C50C-407E-A947-70E740481C1C}">
                <a14:useLocalDpi xmlns:a14="http://schemas.microsoft.com/office/drawing/2010/main" val="0"/>
              </a:ext>
            </a:extLst>
          </a:blip>
          <a:srcRect/>
          <a:stretch>
            <a:fillRect/>
          </a:stretch>
        </p:blipFill>
        <p:spPr bwMode="auto">
          <a:xfrm>
            <a:off x="4829352" y="2543487"/>
            <a:ext cx="4313634" cy="431363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67544" y="1124744"/>
            <a:ext cx="8229600" cy="4525963"/>
          </a:xfrm>
        </p:spPr>
        <p:txBody>
          <a:bodyPr>
            <a:normAutofit/>
          </a:bodyPr>
          <a:lstStyle/>
          <a:p>
            <a:r>
              <a:rPr lang="en-GB" sz="6600" dirty="0" smtClean="0"/>
              <a:t>You </a:t>
            </a:r>
            <a:r>
              <a:rPr lang="en-GB" sz="6600" b="1" dirty="0" smtClean="0"/>
              <a:t>MUST </a:t>
            </a:r>
            <a:r>
              <a:rPr lang="en-GB" sz="6600" dirty="0" smtClean="0"/>
              <a:t>create a script to be assessed as part of your </a:t>
            </a:r>
            <a:r>
              <a:rPr lang="en-GB" sz="6600" b="1" dirty="0" smtClean="0"/>
              <a:t>practical production</a:t>
            </a:r>
            <a:r>
              <a:rPr lang="en-GB" sz="6600" dirty="0" smtClean="0"/>
              <a:t>. </a:t>
            </a:r>
            <a:endParaRPr lang="en-GB" sz="6600" dirty="0"/>
          </a:p>
        </p:txBody>
      </p:sp>
    </p:spTree>
    <p:extLst>
      <p:ext uri="{BB962C8B-B14F-4D97-AF65-F5344CB8AC3E}">
        <p14:creationId xmlns:p14="http://schemas.microsoft.com/office/powerpoint/2010/main" val="7242678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you will need to do</a:t>
            </a:r>
            <a:endParaRPr lang="en-GB" dirty="0"/>
          </a:p>
        </p:txBody>
      </p:sp>
      <p:pic>
        <p:nvPicPr>
          <p:cNvPr id="4" name="Picture 2" descr="C:\Users\krista carson\AppData\Local\Microsoft\Windows\Temporary Internet Files\Content.IE5\18QX6H9A\MC900431621[1].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71000"/>
                    </a14:imgEffect>
                  </a14:imgLayer>
                </a14:imgProps>
              </a:ext>
              <a:ext uri="{28A0092B-C50C-407E-A947-70E740481C1C}">
                <a14:useLocalDpi xmlns:a14="http://schemas.microsoft.com/office/drawing/2010/main" val="0"/>
              </a:ext>
            </a:extLst>
          </a:blip>
          <a:srcRect/>
          <a:stretch>
            <a:fillRect/>
          </a:stretch>
        </p:blipFill>
        <p:spPr bwMode="auto">
          <a:xfrm>
            <a:off x="4829352" y="2543487"/>
            <a:ext cx="4313634" cy="431363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GB" dirty="0" smtClean="0"/>
              <a:t>Conduct research into </a:t>
            </a:r>
            <a:r>
              <a:rPr lang="en-GB" b="1" dirty="0" smtClean="0"/>
              <a:t>existing film trailers</a:t>
            </a:r>
            <a:r>
              <a:rPr lang="en-GB" dirty="0" smtClean="0"/>
              <a:t>. </a:t>
            </a:r>
          </a:p>
          <a:p>
            <a:r>
              <a:rPr lang="en-GB" dirty="0" smtClean="0"/>
              <a:t>Conduct </a:t>
            </a:r>
            <a:r>
              <a:rPr lang="en-GB" b="1" dirty="0" smtClean="0"/>
              <a:t>research into your potential audience</a:t>
            </a:r>
            <a:r>
              <a:rPr lang="en-GB" dirty="0" smtClean="0"/>
              <a:t>, using analysis of existing texts, charts, surveys, or questionnaires.</a:t>
            </a:r>
          </a:p>
          <a:p>
            <a:r>
              <a:rPr lang="en-GB" b="1" dirty="0" smtClean="0"/>
              <a:t>All evidence of planning should be kept and submitted</a:t>
            </a:r>
            <a:r>
              <a:rPr lang="en-GB" dirty="0" smtClean="0"/>
              <a:t>, including briefs, sketches, storyboards, scripts, drafts, etc. </a:t>
            </a:r>
            <a:endParaRPr lang="en-GB" dirty="0"/>
          </a:p>
        </p:txBody>
      </p:sp>
    </p:spTree>
    <p:extLst>
      <p:ext uri="{BB962C8B-B14F-4D97-AF65-F5344CB8AC3E}">
        <p14:creationId xmlns:p14="http://schemas.microsoft.com/office/powerpoint/2010/main" val="3207033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krista carson\AppData\Local\Microsoft\Windows\Temporary Internet Files\Content.IE5\18QX6H9A\MC900431621[1].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71000"/>
                    </a14:imgEffect>
                  </a14:imgLayer>
                </a14:imgProps>
              </a:ext>
              <a:ext uri="{28A0092B-C50C-407E-A947-70E740481C1C}">
                <a14:useLocalDpi xmlns:a14="http://schemas.microsoft.com/office/drawing/2010/main" val="0"/>
              </a:ext>
            </a:extLst>
          </a:blip>
          <a:srcRect/>
          <a:stretch>
            <a:fillRect/>
          </a:stretch>
        </p:blipFill>
        <p:spPr bwMode="auto">
          <a:xfrm>
            <a:off x="4829352" y="2543487"/>
            <a:ext cx="4313634" cy="43136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Specific Areas of Focus</a:t>
            </a:r>
            <a:endParaRPr lang="en-GB" dirty="0"/>
          </a:p>
        </p:txBody>
      </p:sp>
      <p:sp>
        <p:nvSpPr>
          <p:cNvPr id="3" name="Content Placeholder 2"/>
          <p:cNvSpPr>
            <a:spLocks noGrp="1"/>
          </p:cNvSpPr>
          <p:nvPr>
            <p:ph idx="1"/>
          </p:nvPr>
        </p:nvSpPr>
        <p:spPr/>
        <p:txBody>
          <a:bodyPr>
            <a:normAutofit lnSpcReduction="10000"/>
          </a:bodyPr>
          <a:lstStyle/>
          <a:p>
            <a:r>
              <a:rPr lang="en-GB" dirty="0" smtClean="0"/>
              <a:t>To get a good grade, you should show confidence in handling technology by demonstrating:</a:t>
            </a:r>
          </a:p>
          <a:p>
            <a:pPr lvl="1"/>
            <a:r>
              <a:rPr lang="en-GB" dirty="0" smtClean="0"/>
              <a:t>Careful </a:t>
            </a:r>
            <a:r>
              <a:rPr lang="en-GB" b="1" dirty="0" smtClean="0"/>
              <a:t>framing of shots</a:t>
            </a:r>
          </a:p>
          <a:p>
            <a:pPr lvl="1"/>
            <a:r>
              <a:rPr lang="en-GB" b="1" dirty="0" smtClean="0"/>
              <a:t>Editing appropriate</a:t>
            </a:r>
            <a:r>
              <a:rPr lang="en-GB" dirty="0" smtClean="0"/>
              <a:t> to the nature of the production and audience</a:t>
            </a:r>
          </a:p>
          <a:p>
            <a:pPr lvl="1"/>
            <a:r>
              <a:rPr lang="en-GB" dirty="0" smtClean="0"/>
              <a:t>Evidence of consideration being given to </a:t>
            </a:r>
            <a:r>
              <a:rPr lang="en-GB" b="1" dirty="0" smtClean="0"/>
              <a:t>lighting, </a:t>
            </a:r>
            <a:r>
              <a:rPr lang="en-GB" b="1" dirty="0" err="1" smtClean="0"/>
              <a:t>mise</a:t>
            </a:r>
            <a:r>
              <a:rPr lang="en-GB" b="1" dirty="0" smtClean="0"/>
              <a:t>-en-scene </a:t>
            </a:r>
            <a:r>
              <a:rPr lang="en-GB" dirty="0" smtClean="0"/>
              <a:t>and</a:t>
            </a:r>
            <a:r>
              <a:rPr lang="en-GB" b="1" dirty="0" smtClean="0"/>
              <a:t> sound</a:t>
            </a:r>
            <a:r>
              <a:rPr lang="en-GB" dirty="0" smtClean="0"/>
              <a:t>.</a:t>
            </a:r>
          </a:p>
          <a:p>
            <a:pPr lvl="1"/>
            <a:r>
              <a:rPr lang="en-GB" dirty="0" smtClean="0"/>
              <a:t>The use of </a:t>
            </a:r>
            <a:r>
              <a:rPr lang="en-GB" b="1" dirty="0" smtClean="0"/>
              <a:t>narration, titles, narrative clues </a:t>
            </a:r>
            <a:r>
              <a:rPr lang="en-GB" dirty="0" smtClean="0"/>
              <a:t>and a selection of fast cuts of different scenes.</a:t>
            </a:r>
            <a:endParaRPr lang="en-GB" dirty="0"/>
          </a:p>
        </p:txBody>
      </p:sp>
    </p:spTree>
    <p:extLst>
      <p:ext uri="{BB962C8B-B14F-4D97-AF65-F5344CB8AC3E}">
        <p14:creationId xmlns:p14="http://schemas.microsoft.com/office/powerpoint/2010/main" val="17888398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krista carson\AppData\Local\Microsoft\Windows\Temporary Internet Files\Content.IE5\18QX6H9A\MC900431621[1].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71000"/>
                    </a14:imgEffect>
                  </a14:imgLayer>
                </a14:imgProps>
              </a:ext>
              <a:ext uri="{28A0092B-C50C-407E-A947-70E740481C1C}">
                <a14:useLocalDpi xmlns:a14="http://schemas.microsoft.com/office/drawing/2010/main" val="0"/>
              </a:ext>
            </a:extLst>
          </a:blip>
          <a:srcRect/>
          <a:stretch>
            <a:fillRect/>
          </a:stretch>
        </p:blipFill>
        <p:spPr bwMode="auto">
          <a:xfrm>
            <a:off x="4829352" y="2543487"/>
            <a:ext cx="4313634" cy="43136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Written Evaluation</a:t>
            </a:r>
            <a:endParaRPr lang="en-GB" dirty="0"/>
          </a:p>
        </p:txBody>
      </p:sp>
      <p:sp>
        <p:nvSpPr>
          <p:cNvPr id="3" name="Content Placeholder 2"/>
          <p:cNvSpPr>
            <a:spLocks noGrp="1"/>
          </p:cNvSpPr>
          <p:nvPr>
            <p:ph idx="1"/>
          </p:nvPr>
        </p:nvSpPr>
        <p:spPr/>
        <p:txBody>
          <a:bodyPr>
            <a:normAutofit/>
          </a:bodyPr>
          <a:lstStyle/>
          <a:p>
            <a:r>
              <a:rPr lang="en-GB" sz="3600" dirty="0" smtClean="0"/>
              <a:t>Each member of the group must have a </a:t>
            </a:r>
            <a:r>
              <a:rPr lang="en-GB" sz="3600" b="1" dirty="0" smtClean="0"/>
              <a:t>specific role/task</a:t>
            </a:r>
            <a:r>
              <a:rPr lang="en-GB" sz="3600" dirty="0" smtClean="0"/>
              <a:t> to complete, and it must be </a:t>
            </a:r>
            <a:r>
              <a:rPr lang="en-GB" sz="3600" b="1" dirty="0" smtClean="0"/>
              <a:t>clearly indicated in the written evaluation</a:t>
            </a:r>
            <a:r>
              <a:rPr lang="en-GB" sz="3600" dirty="0" smtClean="0"/>
              <a:t>. </a:t>
            </a:r>
          </a:p>
          <a:p>
            <a:r>
              <a:rPr lang="en-GB" sz="3600" dirty="0" smtClean="0"/>
              <a:t>Each member must </a:t>
            </a:r>
            <a:r>
              <a:rPr lang="en-GB" sz="3600" b="1" dirty="0" smtClean="0"/>
              <a:t>submit their own individual evidence of research and planning</a:t>
            </a:r>
            <a:r>
              <a:rPr lang="en-GB" sz="3600" dirty="0" smtClean="0"/>
              <a:t> in the written evaluation.</a:t>
            </a:r>
            <a:endParaRPr lang="en-GB" sz="3600" dirty="0"/>
          </a:p>
        </p:txBody>
      </p:sp>
    </p:spTree>
    <p:extLst>
      <p:ext uri="{BB962C8B-B14F-4D97-AF65-F5344CB8AC3E}">
        <p14:creationId xmlns:p14="http://schemas.microsoft.com/office/powerpoint/2010/main" val="25805498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TotalTime>
  <Words>2010</Words>
  <Application>Microsoft Office PowerPoint</Application>
  <PresentationFormat>On-screen Show (4:3)</PresentationFormat>
  <Paragraphs>118</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Media Studies</vt:lpstr>
      <vt:lpstr>Lesson Objective</vt:lpstr>
      <vt:lpstr>Starter </vt:lpstr>
      <vt:lpstr>Unit 3: Practical Production and Evaluation</vt:lpstr>
      <vt:lpstr>Practical Production</vt:lpstr>
      <vt:lpstr>PowerPoint Presentation</vt:lpstr>
      <vt:lpstr>What you will need to do</vt:lpstr>
      <vt:lpstr>Specific Areas of Focus</vt:lpstr>
      <vt:lpstr>Written Evaluation</vt:lpstr>
      <vt:lpstr>Written Evaluation</vt:lpstr>
      <vt:lpstr>How we will prepare</vt:lpstr>
      <vt:lpstr>Film Trailers</vt:lpstr>
      <vt:lpstr>Film Trailers</vt:lpstr>
      <vt:lpstr>Film Trailers</vt:lpstr>
      <vt:lpstr>PowerPoint Presentation</vt:lpstr>
      <vt:lpstr>PowerPoint Presentation</vt:lpstr>
      <vt:lpstr>PowerPoint Presentation</vt:lpstr>
      <vt:lpstr>Codes for Quick Information</vt:lpstr>
      <vt:lpstr>PowerPoint Presentation</vt:lpstr>
      <vt:lpstr>PowerPoint Presentation</vt:lpstr>
      <vt:lpstr>PowerPoint Presentation</vt:lpstr>
      <vt:lpstr>PowerPoint Presentation</vt:lpstr>
      <vt:lpstr>PowerPoint Presentation</vt:lpstr>
      <vt:lpstr>Trailers have become highly polished pieces of advertising, able to present even poor movies in an attractive light.</vt:lpstr>
      <vt:lpstr>History of Film Trailers</vt:lpstr>
      <vt:lpstr>PowerPoint Presentation</vt:lpstr>
      <vt:lpstr>PowerPoint Presentation</vt:lpstr>
      <vt:lpstr>PowerPoint Presentation</vt:lpstr>
      <vt:lpstr>PowerPoint Presentation</vt:lpstr>
      <vt:lpstr>Codes and Conventions</vt:lpstr>
      <vt:lpstr>PowerPoint Presentation</vt:lpstr>
      <vt:lpstr>PowerPoint Presentation</vt:lpstr>
      <vt:lpstr>PowerPoint Presentation</vt:lpstr>
      <vt:lpstr>Codes and Conventions</vt:lpstr>
      <vt:lpstr>Codes and Conventions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Plenary Task</vt:lpstr>
      <vt:lpstr>Extended Plenary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Studies</dc:title>
  <dc:creator>krista carson</dc:creator>
  <cp:lastModifiedBy>Krista Carson</cp:lastModifiedBy>
  <cp:revision>52</cp:revision>
  <dcterms:created xsi:type="dcterms:W3CDTF">2011-03-15T11:23:15Z</dcterms:created>
  <dcterms:modified xsi:type="dcterms:W3CDTF">2012-02-27T10:25:31Z</dcterms:modified>
</cp:coreProperties>
</file>