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60" r:id="rId2"/>
    <p:sldId id="290" r:id="rId3"/>
    <p:sldId id="261" r:id="rId4"/>
    <p:sldId id="262" r:id="rId5"/>
    <p:sldId id="263" r:id="rId6"/>
    <p:sldId id="277" r:id="rId7"/>
    <p:sldId id="278" r:id="rId8"/>
    <p:sldId id="279" r:id="rId9"/>
    <p:sldId id="265" r:id="rId10"/>
    <p:sldId id="266" r:id="rId11"/>
    <p:sldId id="280" r:id="rId12"/>
    <p:sldId id="267" r:id="rId13"/>
    <p:sldId id="281" r:id="rId14"/>
    <p:sldId id="268" r:id="rId15"/>
    <p:sldId id="282" r:id="rId16"/>
    <p:sldId id="269" r:id="rId17"/>
    <p:sldId id="283" r:id="rId18"/>
    <p:sldId id="270" r:id="rId19"/>
    <p:sldId id="284" r:id="rId20"/>
    <p:sldId id="271" r:id="rId21"/>
    <p:sldId id="285" r:id="rId22"/>
    <p:sldId id="272" r:id="rId23"/>
    <p:sldId id="273" r:id="rId24"/>
    <p:sldId id="274" r:id="rId25"/>
    <p:sldId id="275" r:id="rId26"/>
    <p:sldId id="256" r:id="rId27"/>
    <p:sldId id="276" r:id="rId28"/>
    <p:sldId id="286" r:id="rId29"/>
    <p:sldId id="257" r:id="rId30"/>
    <p:sldId id="287" r:id="rId31"/>
    <p:sldId id="258" r:id="rId32"/>
    <p:sldId id="288" r:id="rId33"/>
    <p:sldId id="259" r:id="rId34"/>
    <p:sldId id="289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7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F76083-8DE7-4A3B-A990-1CDA6FC22BB2}" type="datetimeFigureOut">
              <a:rPr lang="en-US" smtClean="0"/>
              <a:pPr/>
              <a:t>4/27/2011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B44B2F-F8B8-4CE9-8E52-7CF8FED1F7E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76222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3A1829-7BF1-486B-9EF5-78CAFB144F08}" type="slidenum">
              <a:rPr lang="en-US"/>
              <a:pPr/>
              <a:t>9</a:t>
            </a:fld>
            <a:endParaRPr lang="en-US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1837403-097A-404A-8BFF-2E921953EF6F}" type="slidenum">
              <a:rPr lang="en-US"/>
              <a:pPr/>
              <a:t>24</a:t>
            </a:fld>
            <a:endParaRPr lang="en-US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4ABD9DA-2BF7-4CF1-92E6-05CC08206516}" type="slidenum">
              <a:rPr lang="en-US"/>
              <a:pPr/>
              <a:t>10</a:t>
            </a:fld>
            <a:endParaRPr lang="en-US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549C91C-609F-4547-A451-753269F8AFF2}" type="slidenum">
              <a:rPr lang="en-US"/>
              <a:pPr/>
              <a:t>12</a:t>
            </a:fld>
            <a:endParaRPr lang="en-US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5566410-1049-4885-A77A-66A667586028}" type="slidenum">
              <a:rPr lang="en-US"/>
              <a:pPr/>
              <a:t>14</a:t>
            </a:fld>
            <a:endParaRPr lang="en-US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97121A7-5192-4741-805E-03D5B34C5318}" type="slidenum">
              <a:rPr lang="en-US"/>
              <a:pPr/>
              <a:t>16</a:t>
            </a:fld>
            <a:endParaRPr lang="en-US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49FDA5D-3C10-4D80-9421-7CDC7DA7EFCE}" type="slidenum">
              <a:rPr lang="en-US"/>
              <a:pPr/>
              <a:t>18</a:t>
            </a:fld>
            <a:endParaRPr lang="en-US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6569E5-79B1-4262-B0E5-2239D6C4548A}" type="slidenum">
              <a:rPr lang="en-US"/>
              <a:pPr/>
              <a:t>20</a:t>
            </a:fld>
            <a:endParaRPr lang="en-US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D0D34D-6831-444C-B523-C7DB307F03F9}" type="slidenum">
              <a:rPr lang="en-US"/>
              <a:pPr/>
              <a:t>22</a:t>
            </a:fld>
            <a:endParaRPr lang="en-US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D290194-0BDE-4E11-92DB-3F3DB082A4C8}" type="slidenum">
              <a:rPr lang="en-US"/>
              <a:pPr/>
              <a:t>23</a:t>
            </a:fld>
            <a:endParaRPr lang="en-US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23E83-5B51-467F-AB69-B2F5E0512F44}" type="datetimeFigureOut">
              <a:rPr lang="en-US" smtClean="0"/>
              <a:pPr/>
              <a:t>4/27/2011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D510B-4C93-430F-BEFC-675F17C9DDF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23E83-5B51-467F-AB69-B2F5E0512F44}" type="datetimeFigureOut">
              <a:rPr lang="en-US" smtClean="0"/>
              <a:pPr/>
              <a:t>4/27/2011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D510B-4C93-430F-BEFC-675F17C9DDF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23E83-5B51-467F-AB69-B2F5E0512F44}" type="datetimeFigureOut">
              <a:rPr lang="en-US" smtClean="0"/>
              <a:pPr/>
              <a:t>4/27/2011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D510B-4C93-430F-BEFC-675F17C9DDF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23E83-5B51-467F-AB69-B2F5E0512F44}" type="datetimeFigureOut">
              <a:rPr lang="en-US" smtClean="0"/>
              <a:pPr/>
              <a:t>4/27/2011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D510B-4C93-430F-BEFC-675F17C9DDF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23E83-5B51-467F-AB69-B2F5E0512F44}" type="datetimeFigureOut">
              <a:rPr lang="en-US" smtClean="0"/>
              <a:pPr/>
              <a:t>4/27/2011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D510B-4C93-430F-BEFC-675F17C9DDF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23E83-5B51-467F-AB69-B2F5E0512F44}" type="datetimeFigureOut">
              <a:rPr lang="en-US" smtClean="0"/>
              <a:pPr/>
              <a:t>4/27/2011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D510B-4C93-430F-BEFC-675F17C9DDF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23E83-5B51-467F-AB69-B2F5E0512F44}" type="datetimeFigureOut">
              <a:rPr lang="en-US" smtClean="0"/>
              <a:pPr/>
              <a:t>4/27/2011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D510B-4C93-430F-BEFC-675F17C9DDF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23E83-5B51-467F-AB69-B2F5E0512F44}" type="datetimeFigureOut">
              <a:rPr lang="en-US" smtClean="0"/>
              <a:pPr/>
              <a:t>4/27/2011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D510B-4C93-430F-BEFC-675F17C9DDF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23E83-5B51-467F-AB69-B2F5E0512F44}" type="datetimeFigureOut">
              <a:rPr lang="en-US" smtClean="0"/>
              <a:pPr/>
              <a:t>4/27/2011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D510B-4C93-430F-BEFC-675F17C9DDF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23E83-5B51-467F-AB69-B2F5E0512F44}" type="datetimeFigureOut">
              <a:rPr lang="en-US" smtClean="0"/>
              <a:pPr/>
              <a:t>4/27/2011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D510B-4C93-430F-BEFC-675F17C9DDF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23E83-5B51-467F-AB69-B2F5E0512F44}" type="datetimeFigureOut">
              <a:rPr lang="en-US" smtClean="0"/>
              <a:pPr/>
              <a:t>4/27/2011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D510B-4C93-430F-BEFC-675F17C9DDF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F23E83-5B51-467F-AB69-B2F5E0512F44}" type="datetimeFigureOut">
              <a:rPr lang="en-US" smtClean="0"/>
              <a:pPr/>
              <a:t>4/27/2011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FD510B-4C93-430F-BEFC-675F17C9DDFE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42910" y="714356"/>
            <a:ext cx="700092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 smtClean="0"/>
              <a:t>Learning Objective:</a:t>
            </a:r>
          </a:p>
          <a:p>
            <a:endParaRPr lang="en-GB" sz="4800" dirty="0"/>
          </a:p>
          <a:p>
            <a:r>
              <a:rPr lang="en-GB" sz="4800" dirty="0" smtClean="0"/>
              <a:t>To understand and explore the term ‘</a:t>
            </a:r>
            <a:r>
              <a:rPr lang="en-GB" sz="4800" dirty="0" err="1" smtClean="0"/>
              <a:t>mise</a:t>
            </a:r>
            <a:r>
              <a:rPr lang="en-GB" sz="4800" dirty="0" smtClean="0"/>
              <a:t>-en-scene’.</a:t>
            </a:r>
            <a:endParaRPr lang="en-GB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zh-TW" sz="4000" dirty="0" smtClean="0">
                <a:ea typeface="新細明體" pitchFamily="64" charset="-120"/>
              </a:rPr>
              <a:t>3. Facial Expressions &amp; Body Language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773238"/>
            <a:ext cx="8229600" cy="4452937"/>
          </a:xfrm>
        </p:spPr>
        <p:txBody>
          <a:bodyPr/>
          <a:lstStyle/>
          <a:p>
            <a:pPr marL="533400" indent="-533400" eaLnBrk="1" hangingPunct="1">
              <a:lnSpc>
                <a:spcPct val="80000"/>
              </a:lnSpc>
            </a:pPr>
            <a:r>
              <a:rPr lang="en-GB" altLang="zh-TW" sz="2400" dirty="0" smtClean="0">
                <a:ea typeface="新細明體" pitchFamily="64" charset="-120"/>
              </a:rPr>
              <a:t>Facial Expressions provide a clear indicator of how someone is feeling</a:t>
            </a:r>
          </a:p>
          <a:p>
            <a:pPr marL="533400" indent="-533400" eaLnBrk="1" hangingPunct="1">
              <a:lnSpc>
                <a:spcPct val="80000"/>
              </a:lnSpc>
              <a:buFontTx/>
              <a:buNone/>
            </a:pPr>
            <a:endParaRPr lang="en-GB" altLang="zh-TW" sz="2400" dirty="0" smtClean="0">
              <a:solidFill>
                <a:schemeClr val="bg1"/>
              </a:solidFill>
              <a:ea typeface="新細明體" pitchFamily="64" charset="-120"/>
            </a:endParaRPr>
          </a:p>
          <a:p>
            <a:pPr marL="533400" indent="-533400" eaLnBrk="1" hangingPunct="1">
              <a:lnSpc>
                <a:spcPct val="80000"/>
              </a:lnSpc>
            </a:pPr>
            <a:r>
              <a:rPr lang="en-GB" altLang="zh-TW" sz="2400" dirty="0" smtClean="0">
                <a:solidFill>
                  <a:srgbClr val="FF7C80"/>
                </a:solidFill>
                <a:ea typeface="新細明體" pitchFamily="64" charset="-120"/>
              </a:rPr>
              <a:t>If someone is smiling broadly, we assume they are happy but we may get a different feeling if this is accompanied by scary music</a:t>
            </a:r>
          </a:p>
          <a:p>
            <a:pPr marL="533400" indent="-533400" eaLnBrk="1" hangingPunct="1">
              <a:lnSpc>
                <a:spcPct val="80000"/>
              </a:lnSpc>
              <a:buFontTx/>
              <a:buNone/>
            </a:pPr>
            <a:endParaRPr lang="en-GB" altLang="zh-TW" sz="2400" dirty="0" smtClean="0">
              <a:ea typeface="新細明體" pitchFamily="64" charset="-120"/>
            </a:endParaRPr>
          </a:p>
          <a:p>
            <a:pPr marL="533400" indent="-533400" eaLnBrk="1" hangingPunct="1">
              <a:lnSpc>
                <a:spcPct val="80000"/>
              </a:lnSpc>
            </a:pPr>
            <a:r>
              <a:rPr lang="en-GB" altLang="zh-TW" sz="2400" dirty="0" smtClean="0">
                <a:ea typeface="新細明體" pitchFamily="64" charset="-120"/>
              </a:rPr>
              <a:t>Body Language may also indicate how a character feels towards another character or may reflect the state of their relationship</a:t>
            </a:r>
          </a:p>
          <a:p>
            <a:pPr marL="533400" indent="-533400" eaLnBrk="1" hangingPunct="1">
              <a:lnSpc>
                <a:spcPct val="80000"/>
              </a:lnSpc>
            </a:pPr>
            <a:endParaRPr lang="en-GB" altLang="zh-TW" sz="2400" dirty="0" smtClean="0">
              <a:solidFill>
                <a:schemeClr val="bg1"/>
              </a:solidFill>
              <a:ea typeface="新細明體" pitchFamily="64" charset="-120"/>
            </a:endParaRPr>
          </a:p>
          <a:p>
            <a:pPr marL="533400" indent="-533400" eaLnBrk="1" hangingPunct="1">
              <a:lnSpc>
                <a:spcPct val="80000"/>
              </a:lnSpc>
              <a:buFontTx/>
              <a:buNone/>
            </a:pPr>
            <a:endParaRPr lang="en-GB" altLang="zh-TW" sz="2400" dirty="0" smtClean="0">
              <a:solidFill>
                <a:srgbClr val="FF7C80"/>
              </a:solidFill>
              <a:ea typeface="新細明體" pitchFamily="64" charset="-120"/>
            </a:endParaRP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5795963" y="1268413"/>
            <a:ext cx="22320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zh-TW" altLang="en-US">
              <a:ea typeface="新細明體" pitchFamily="6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7738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altLang="zh-TW" dirty="0">
                <a:solidFill>
                  <a:srgbClr val="FF7C80"/>
                </a:solidFill>
                <a:ea typeface="新細明體" pitchFamily="64" charset="-120"/>
              </a:rPr>
              <a:t>TASK: What meanings/emotions do the following images convey:</a:t>
            </a:r>
            <a:br>
              <a:rPr lang="en-GB" altLang="zh-TW" dirty="0">
                <a:solidFill>
                  <a:srgbClr val="FF7C80"/>
                </a:solidFill>
                <a:ea typeface="新細明體" pitchFamily="64" charset="-120"/>
              </a:rPr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2204864"/>
            <a:ext cx="8229600" cy="4525963"/>
          </a:xfrm>
        </p:spPr>
        <p:txBody>
          <a:bodyPr/>
          <a:lstStyle/>
          <a:p>
            <a:r>
              <a:rPr lang="en-GB" dirty="0" smtClean="0"/>
              <a:t>Write a blurb on the slide that follows, explaining the meanings/emotions shown in each slide. Be sure to comment on HOW you know this!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1147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>
                <a:solidFill>
                  <a:srgbClr val="FFFFFF"/>
                </a:solidFill>
                <a:ea typeface="新細明體" pitchFamily="64" charset="-120"/>
              </a:rPr>
              <a:t>IMAGE 1</a:t>
            </a:r>
          </a:p>
        </p:txBody>
      </p:sp>
      <p:pic>
        <p:nvPicPr>
          <p:cNvPr id="9219" name="Picture 6" descr="spiderman_kiss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331913" y="1484313"/>
            <a:ext cx="6335712" cy="50419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Explanation of Image 1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Type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2141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>
                <a:solidFill>
                  <a:srgbClr val="FFFFFF"/>
                </a:solidFill>
                <a:ea typeface="新細明體" pitchFamily="64" charset="-120"/>
              </a:rPr>
              <a:t>IMAGE 2</a:t>
            </a:r>
          </a:p>
        </p:txBody>
      </p:sp>
      <p:pic>
        <p:nvPicPr>
          <p:cNvPr id="10243" name="Picture 6" descr="shinin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484438" y="1412875"/>
            <a:ext cx="4014787" cy="51117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Explanation of Image 2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Type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93525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GB" altLang="zh-TW" sz="4000" dirty="0" smtClean="0">
                <a:ea typeface="新細明體" pitchFamily="64" charset="-120"/>
              </a:rPr>
              <a:t>4. Positioning of Characters &amp; Objects within a frame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773238"/>
            <a:ext cx="8229600" cy="445293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altLang="zh-TW" dirty="0" smtClean="0">
                <a:solidFill>
                  <a:srgbClr val="FF7C80"/>
                </a:solidFill>
                <a:ea typeface="新細明體" pitchFamily="64" charset="-120"/>
              </a:rPr>
              <a:t>Positioning within a frame can draw our attention to an important character/object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GB" altLang="zh-TW" dirty="0" smtClean="0">
              <a:ea typeface="新細明體" pitchFamily="64" charset="-120"/>
            </a:endParaRPr>
          </a:p>
          <a:p>
            <a:pPr eaLnBrk="1" hangingPunct="1">
              <a:lnSpc>
                <a:spcPct val="90000"/>
              </a:lnSpc>
            </a:pPr>
            <a:r>
              <a:rPr lang="en-GB" altLang="zh-TW" dirty="0" smtClean="0">
                <a:ea typeface="新細明體" pitchFamily="64" charset="-120"/>
              </a:rPr>
              <a:t>A film-maker can use positioning to indicate relationships between people</a:t>
            </a:r>
          </a:p>
          <a:p>
            <a:pPr eaLnBrk="1" hangingPunct="1">
              <a:lnSpc>
                <a:spcPct val="90000"/>
              </a:lnSpc>
            </a:pPr>
            <a:endParaRPr lang="en-GB" altLang="zh-TW" dirty="0" smtClean="0">
              <a:solidFill>
                <a:schemeClr val="bg1"/>
              </a:solidFill>
              <a:ea typeface="新細明體" pitchFamily="64" charset="-120"/>
            </a:endParaRP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5795963" y="1268413"/>
            <a:ext cx="22320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zh-TW" altLang="en-US">
              <a:ea typeface="新細明體" pitchFamily="6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zh-TW" dirty="0">
                <a:solidFill>
                  <a:srgbClr val="FF7C80"/>
                </a:solidFill>
                <a:ea typeface="新細明體" pitchFamily="64" charset="-120"/>
              </a:rPr>
              <a:t>What does the positioning in the following images reveal about the characters/film:</a:t>
            </a:r>
          </a:p>
          <a:p>
            <a:r>
              <a:rPr lang="en-GB" dirty="0" smtClean="0"/>
              <a:t>Write your responses on the slides that follow.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39085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>
                <a:solidFill>
                  <a:srgbClr val="FFFFFF"/>
                </a:solidFill>
                <a:ea typeface="新細明體" pitchFamily="64" charset="-120"/>
              </a:rPr>
              <a:t>IMAGE 1</a:t>
            </a:r>
          </a:p>
        </p:txBody>
      </p:sp>
      <p:pic>
        <p:nvPicPr>
          <p:cNvPr id="13315" name="Picture 3" descr="breakup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174750" y="1600200"/>
            <a:ext cx="6792913" cy="452596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Explanation of Image 1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Type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9242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YOUR TASK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2492896"/>
            <a:ext cx="8229600" cy="4525963"/>
          </a:xfrm>
        </p:spPr>
        <p:txBody>
          <a:bodyPr/>
          <a:lstStyle/>
          <a:p>
            <a:r>
              <a:rPr lang="en-GB" dirty="0" smtClean="0"/>
              <a:t>Work through the </a:t>
            </a:r>
            <a:r>
              <a:rPr lang="en-GB" dirty="0" err="1"/>
              <a:t>P</a:t>
            </a:r>
            <a:r>
              <a:rPr lang="en-GB" dirty="0" err="1" smtClean="0"/>
              <a:t>owerpoint</a:t>
            </a:r>
            <a:r>
              <a:rPr lang="en-GB" dirty="0" smtClean="0"/>
              <a:t>, copying the information from </a:t>
            </a:r>
            <a:r>
              <a:rPr lang="en-GB" smtClean="0"/>
              <a:t>slides </a:t>
            </a:r>
            <a:r>
              <a:rPr lang="en-GB" smtClean="0"/>
              <a:t>3,4,5, 9,10, 21,22 </a:t>
            </a:r>
            <a:r>
              <a:rPr lang="en-GB" dirty="0" smtClean="0"/>
              <a:t>and 23 into your workbooks.</a:t>
            </a:r>
          </a:p>
          <a:p>
            <a:r>
              <a:rPr lang="en-GB" dirty="0" smtClean="0"/>
              <a:t>Complete all the tasks as described on the remaining slides. Write in full sentences, and using sufficient detail/explanation.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1043608" y="1196752"/>
            <a:ext cx="72728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rgbClr val="FFFF00"/>
                </a:solidFill>
              </a:rPr>
              <a:t>V:&gt; Media Studies &gt; Miss Carson &gt; Film Unit &gt; Unit 3 L3</a:t>
            </a:r>
            <a:endParaRPr lang="en-GB" sz="3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4251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dirty="0" smtClean="0">
                <a:solidFill>
                  <a:srgbClr val="FFFFFF"/>
                </a:solidFill>
                <a:ea typeface="新細明體" pitchFamily="64" charset="-120"/>
              </a:rPr>
              <a:t>IMAGE 2</a:t>
            </a:r>
          </a:p>
        </p:txBody>
      </p:sp>
      <p:pic>
        <p:nvPicPr>
          <p:cNvPr id="15363" name="Picture 8" descr="men-in-black-2-movie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403350" y="1512888"/>
            <a:ext cx="6192838" cy="4953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Explanation of Image 2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Type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44719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zh-TW" dirty="0" smtClean="0">
                <a:ea typeface="新細明體" pitchFamily="64" charset="-120"/>
              </a:rPr>
              <a:t>5. Lighting &amp; Colour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773238"/>
            <a:ext cx="8229600" cy="4452937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GB" altLang="zh-TW" sz="2000" smtClean="0">
                <a:solidFill>
                  <a:srgbClr val="FF7C80"/>
                </a:solidFill>
                <a:ea typeface="新細明體" pitchFamily="64" charset="-120"/>
              </a:rPr>
              <a:t>Lighting &amp; Colour can be used to achieve a variety of effects:</a:t>
            </a:r>
          </a:p>
          <a:p>
            <a:pPr eaLnBrk="1" hangingPunct="1"/>
            <a:r>
              <a:rPr lang="en-GB" altLang="zh-TW" smtClean="0">
                <a:solidFill>
                  <a:srgbClr val="FFFFFF"/>
                </a:solidFill>
                <a:ea typeface="新細明體" pitchFamily="64" charset="-120"/>
              </a:rPr>
              <a:t>To highlight important characters or objects within the frame</a:t>
            </a:r>
          </a:p>
          <a:p>
            <a:pPr eaLnBrk="1" hangingPunct="1"/>
            <a:r>
              <a:rPr lang="en-GB" altLang="zh-TW" smtClean="0">
                <a:solidFill>
                  <a:srgbClr val="FF7C80"/>
                </a:solidFill>
                <a:ea typeface="新細明體" pitchFamily="64" charset="-120"/>
              </a:rPr>
              <a:t>To make characters look mysterious by shading sections of the face &amp; body</a:t>
            </a:r>
          </a:p>
          <a:p>
            <a:pPr eaLnBrk="1" hangingPunct="1"/>
            <a:r>
              <a:rPr lang="en-GB" altLang="zh-TW" smtClean="0">
                <a:solidFill>
                  <a:srgbClr val="FFFFFF"/>
                </a:solidFill>
                <a:ea typeface="新細明體" pitchFamily="64" charset="-120"/>
              </a:rPr>
              <a:t>To reflect a characters mental state/hidden emotions (i.e. bright = happy, dark = disturbed, strobe effect = confused</a:t>
            </a: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5795963" y="1268413"/>
            <a:ext cx="22320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zh-TW" altLang="en-US">
              <a:ea typeface="新細明體" pitchFamily="6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zh-TW" dirty="0" smtClean="0">
                <a:ea typeface="新細明體" pitchFamily="64" charset="-120"/>
              </a:rPr>
              <a:t>Types of Lighting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628775"/>
            <a:ext cx="4249738" cy="4525963"/>
          </a:xfrm>
        </p:spPr>
        <p:txBody>
          <a:bodyPr>
            <a:normAutofit fontScale="92500"/>
          </a:bodyPr>
          <a:lstStyle/>
          <a:p>
            <a:pPr eaLnBrk="1" hangingPunct="1">
              <a:lnSpc>
                <a:spcPct val="90000"/>
              </a:lnSpc>
            </a:pPr>
            <a:r>
              <a:rPr lang="en-GB" altLang="zh-TW" sz="2800" dirty="0" smtClean="0">
                <a:solidFill>
                  <a:srgbClr val="FF7C80"/>
                </a:solidFill>
                <a:ea typeface="新細明體" pitchFamily="64" charset="-120"/>
              </a:rPr>
              <a:t>LOW KEY LIGHTING: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GB" altLang="zh-TW" sz="2800" dirty="0" smtClean="0">
              <a:ea typeface="新細明體" pitchFamily="64" charset="-120"/>
            </a:endParaRPr>
          </a:p>
          <a:p>
            <a:pPr eaLnBrk="1" hangingPunct="1">
              <a:lnSpc>
                <a:spcPct val="90000"/>
              </a:lnSpc>
            </a:pPr>
            <a:r>
              <a:rPr lang="en-GB" altLang="zh-TW" sz="2400" dirty="0" smtClean="0">
                <a:ea typeface="新細明體" pitchFamily="64" charset="-120"/>
              </a:rPr>
              <a:t>Created by using only the key &amp; back lights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GB" altLang="zh-TW" sz="2400" dirty="0" smtClean="0">
              <a:ea typeface="新細明體" pitchFamily="64" charset="-120"/>
            </a:endParaRPr>
          </a:p>
          <a:p>
            <a:pPr eaLnBrk="1" hangingPunct="1">
              <a:lnSpc>
                <a:spcPct val="90000"/>
              </a:lnSpc>
            </a:pPr>
            <a:r>
              <a:rPr lang="en-GB" altLang="zh-TW" sz="2400" dirty="0" smtClean="0">
                <a:ea typeface="新細明體" pitchFamily="64" charset="-120"/>
              </a:rPr>
              <a:t>Produces  sharp contrasts of light and dark areas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GB" altLang="zh-TW" sz="2400" dirty="0" smtClean="0">
              <a:ea typeface="新細明體" pitchFamily="64" charset="-120"/>
            </a:endParaRPr>
          </a:p>
          <a:p>
            <a:pPr eaLnBrk="1" hangingPunct="1">
              <a:lnSpc>
                <a:spcPct val="90000"/>
              </a:lnSpc>
            </a:pPr>
            <a:r>
              <a:rPr lang="en-GB" altLang="zh-TW" sz="2400" dirty="0" smtClean="0">
                <a:ea typeface="新細明體" pitchFamily="64" charset="-120"/>
              </a:rPr>
              <a:t>Deep, distinct shadows/silhouettes a</a:t>
            </a:r>
            <a:r>
              <a:rPr lang="en-GB" altLang="zh-TW" sz="2400" dirty="0" smtClean="0">
                <a:solidFill>
                  <a:schemeClr val="bg1"/>
                </a:solidFill>
                <a:ea typeface="新細明體" pitchFamily="64" charset="-120"/>
              </a:rPr>
              <a:t>re formed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GB" altLang="zh-TW" sz="2400" dirty="0" smtClean="0">
              <a:solidFill>
                <a:schemeClr val="bg1"/>
              </a:solidFill>
              <a:ea typeface="新細明體" pitchFamily="64" charset="-12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zh-TW" sz="2000" dirty="0" smtClean="0">
                <a:solidFill>
                  <a:srgbClr val="FF7C80"/>
                </a:solidFill>
                <a:ea typeface="新細明體" pitchFamily="64" charset="-120"/>
              </a:rPr>
              <a:t>Example: Horror Films</a:t>
            </a:r>
          </a:p>
        </p:txBody>
      </p:sp>
      <p:pic>
        <p:nvPicPr>
          <p:cNvPr id="20484" name="Picture 5" descr="SinCity_2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565400"/>
            <a:ext cx="4572000" cy="257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500"/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500"/>
                                        <p:tgtEl>
                                          <p:spTgt spid="368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zh-TW" dirty="0" smtClean="0">
                <a:ea typeface="新細明體" pitchFamily="64" charset="-120"/>
              </a:rPr>
              <a:t>Types of Lighting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628775"/>
            <a:ext cx="4249738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altLang="zh-TW" sz="2800" dirty="0" smtClean="0">
                <a:solidFill>
                  <a:srgbClr val="FF7C80"/>
                </a:solidFill>
                <a:ea typeface="新細明體" pitchFamily="64" charset="-120"/>
              </a:rPr>
              <a:t>HIGH KEY LIGHTING: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GB" altLang="zh-TW" sz="2800" dirty="0" smtClean="0">
              <a:ea typeface="新細明體" pitchFamily="64" charset="-120"/>
            </a:endParaRPr>
          </a:p>
          <a:p>
            <a:pPr eaLnBrk="1" hangingPunct="1">
              <a:lnSpc>
                <a:spcPct val="90000"/>
              </a:lnSpc>
            </a:pPr>
            <a:r>
              <a:rPr lang="en-GB" altLang="zh-TW" sz="2400" dirty="0" smtClean="0">
                <a:ea typeface="新細明體" pitchFamily="64" charset="-120"/>
              </a:rPr>
              <a:t>More filler lights are used. Lighting is natural and realistic to our eyes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GB" altLang="zh-TW" sz="2400" dirty="0" smtClean="0">
              <a:ea typeface="新細明體" pitchFamily="64" charset="-120"/>
            </a:endParaRPr>
          </a:p>
          <a:p>
            <a:pPr eaLnBrk="1" hangingPunct="1">
              <a:lnSpc>
                <a:spcPct val="90000"/>
              </a:lnSpc>
            </a:pPr>
            <a:r>
              <a:rPr lang="en-GB" altLang="zh-TW" sz="2400" dirty="0" smtClean="0">
                <a:ea typeface="新細明體" pitchFamily="64" charset="-120"/>
              </a:rPr>
              <a:t>Produces brightly lit sets or a sunny day (right)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GB" altLang="zh-TW" sz="2400" dirty="0" smtClean="0">
              <a:solidFill>
                <a:schemeClr val="bg1"/>
              </a:solidFill>
              <a:ea typeface="新細明體" pitchFamily="64" charset="-12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zh-TW" sz="2000" dirty="0" smtClean="0">
                <a:solidFill>
                  <a:srgbClr val="FF7C80"/>
                </a:solidFill>
                <a:ea typeface="新細明體" pitchFamily="64" charset="-120"/>
              </a:rPr>
              <a:t>Example: Rom-</a:t>
            </a:r>
            <a:r>
              <a:rPr lang="en-GB" altLang="zh-TW" sz="2000" dirty="0" err="1" smtClean="0">
                <a:solidFill>
                  <a:srgbClr val="FF7C80"/>
                </a:solidFill>
                <a:ea typeface="新細明體" pitchFamily="64" charset="-120"/>
              </a:rPr>
              <a:t>Coms</a:t>
            </a:r>
            <a:endParaRPr lang="en-GB" altLang="zh-TW" sz="2000" dirty="0" smtClean="0">
              <a:solidFill>
                <a:srgbClr val="FF7C80"/>
              </a:solidFill>
              <a:ea typeface="新細明體" pitchFamily="64" charset="-120"/>
            </a:endParaRPr>
          </a:p>
        </p:txBody>
      </p:sp>
      <p:pic>
        <p:nvPicPr>
          <p:cNvPr id="21508" name="Picture 6" descr="legallyblonde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16488" y="1700213"/>
            <a:ext cx="3579812" cy="424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500"/>
                                        <p:tgtEl>
                                          <p:spTgt spid="37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0034" y="285728"/>
            <a:ext cx="821537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Look at the next screen shot: an establishing shot.</a:t>
            </a:r>
          </a:p>
          <a:p>
            <a:endParaRPr lang="en-GB" sz="3600" dirty="0" smtClean="0"/>
          </a:p>
          <a:p>
            <a:r>
              <a:rPr lang="en-GB" sz="3600" dirty="0" smtClean="0"/>
              <a:t>What does the </a:t>
            </a:r>
            <a:r>
              <a:rPr lang="en-GB" sz="3600" dirty="0" err="1" smtClean="0"/>
              <a:t>mise</a:t>
            </a:r>
            <a:r>
              <a:rPr lang="en-GB" sz="3600" dirty="0" smtClean="0"/>
              <a:t>-en-scene tell you about the location?</a:t>
            </a:r>
          </a:p>
          <a:p>
            <a:endParaRPr lang="en-GB" sz="3600" dirty="0" smtClean="0"/>
          </a:p>
          <a:p>
            <a:r>
              <a:rPr lang="en-GB" sz="3600" dirty="0" smtClean="0"/>
              <a:t>Think about:</a:t>
            </a:r>
          </a:p>
          <a:p>
            <a:pPr>
              <a:buFont typeface="Arial" pitchFamily="34" charset="0"/>
              <a:buChar char="•"/>
            </a:pPr>
            <a:r>
              <a:rPr lang="en-GB" sz="3600" dirty="0" smtClean="0"/>
              <a:t> Lighting</a:t>
            </a:r>
          </a:p>
          <a:p>
            <a:pPr>
              <a:buFont typeface="Arial" pitchFamily="34" charset="0"/>
              <a:buChar char="•"/>
            </a:pPr>
            <a:r>
              <a:rPr lang="en-GB" sz="3600" dirty="0" smtClean="0"/>
              <a:t> Location</a:t>
            </a:r>
          </a:p>
          <a:p>
            <a:pPr>
              <a:buFont typeface="Arial" pitchFamily="34" charset="0"/>
              <a:buChar char="•"/>
            </a:pPr>
            <a:r>
              <a:rPr lang="en-GB" sz="3600" dirty="0" smtClean="0"/>
              <a:t> Colour</a:t>
            </a:r>
          </a:p>
          <a:p>
            <a:pPr>
              <a:buFont typeface="Arial" pitchFamily="34" charset="0"/>
              <a:buChar char="•"/>
            </a:pPr>
            <a:r>
              <a:rPr lang="en-GB" sz="3600" dirty="0" smtClean="0"/>
              <a:t> Props</a:t>
            </a:r>
            <a:endParaRPr lang="en-GB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000164" y="0"/>
            <a:ext cx="10572824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 t="12272" b="11372"/>
          <a:stretch>
            <a:fillRect/>
          </a:stretch>
        </p:blipFill>
        <p:spPr bwMode="auto">
          <a:xfrm>
            <a:off x="714348" y="1714488"/>
            <a:ext cx="7572428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8" name="Straight Arrow Connector 7"/>
          <p:cNvCxnSpPr/>
          <p:nvPr/>
        </p:nvCxnSpPr>
        <p:spPr>
          <a:xfrm rot="16200000" flipH="1">
            <a:off x="357158" y="1571612"/>
            <a:ext cx="2357454" cy="928694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14282" y="0"/>
            <a:ext cx="24288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Lots of blue colour:</a:t>
            </a:r>
          </a:p>
          <a:p>
            <a:r>
              <a:rPr lang="en-GB" dirty="0" smtClean="0"/>
              <a:t>Connotations of sea, calm, cool</a:t>
            </a:r>
            <a:endParaRPr lang="en-GB" dirty="0"/>
          </a:p>
        </p:txBody>
      </p:sp>
      <p:cxnSp>
        <p:nvCxnSpPr>
          <p:cNvPr id="12" name="Straight Arrow Connector 11"/>
          <p:cNvCxnSpPr/>
          <p:nvPr/>
        </p:nvCxnSpPr>
        <p:spPr>
          <a:xfrm rot="5400000">
            <a:off x="3607587" y="1678769"/>
            <a:ext cx="1928826" cy="571504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16200000" flipH="1">
            <a:off x="4143372" y="2071678"/>
            <a:ext cx="2786082" cy="785818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357554" y="291092"/>
            <a:ext cx="29289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Props: all adding to the nautical/sea theme of the film</a:t>
            </a:r>
            <a:endParaRPr lang="en-GB" dirty="0"/>
          </a:p>
        </p:txBody>
      </p:sp>
      <p:cxnSp>
        <p:nvCxnSpPr>
          <p:cNvPr id="17" name="Straight Arrow Connector 16"/>
          <p:cNvCxnSpPr/>
          <p:nvPr/>
        </p:nvCxnSpPr>
        <p:spPr>
          <a:xfrm rot="5400000" flipH="1" flipV="1">
            <a:off x="3143240" y="5429264"/>
            <a:ext cx="1285884" cy="1588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071670" y="6000768"/>
            <a:ext cx="32861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The sea: Caribbean location, pirates</a:t>
            </a:r>
            <a:endParaRPr lang="en-GB" dirty="0"/>
          </a:p>
        </p:txBody>
      </p:sp>
      <p:cxnSp>
        <p:nvCxnSpPr>
          <p:cNvPr id="20" name="Straight Arrow Connector 19"/>
          <p:cNvCxnSpPr/>
          <p:nvPr/>
        </p:nvCxnSpPr>
        <p:spPr>
          <a:xfrm rot="16200000" flipH="1">
            <a:off x="7500958" y="5786454"/>
            <a:ext cx="357190" cy="71438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929322" y="5929330"/>
            <a:ext cx="28575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Lighting: natural and bright, so tranquil and happy mood in the scene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65" y="23912"/>
            <a:ext cx="3770848" cy="2609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21" y="2204864"/>
            <a:ext cx="8229600" cy="4525963"/>
          </a:xfrm>
        </p:spPr>
        <p:txBody>
          <a:bodyPr/>
          <a:lstStyle/>
          <a:p>
            <a:r>
              <a:rPr lang="en-GB" dirty="0" smtClean="0"/>
              <a:t>Type your response to the image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8714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08520" y="116632"/>
            <a:ext cx="9470909" cy="6370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428596" y="0"/>
            <a:ext cx="3929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Lighting and set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/>
            <a:r>
              <a:rPr lang="en-GB" altLang="zh-TW" dirty="0" smtClean="0">
                <a:ea typeface="新細明體" pitchFamily="64" charset="-120"/>
              </a:rPr>
              <a:t>Definition: </a:t>
            </a:r>
            <a:r>
              <a:rPr lang="en-GB" altLang="zh-TW" dirty="0" err="1" smtClean="0">
                <a:ea typeface="新細明體" pitchFamily="64" charset="-120"/>
              </a:rPr>
              <a:t>Mise</a:t>
            </a:r>
            <a:r>
              <a:rPr lang="en-GB" altLang="zh-TW" dirty="0" smtClean="0">
                <a:ea typeface="新細明體" pitchFamily="64" charset="-120"/>
              </a:rPr>
              <a:t> En Scene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altLang="zh-TW" sz="2800" b="0" i="0" u="none" strike="noStrike" kern="1200" cap="none" spc="0" normalizeH="0" baseline="0" noProof="0" smtClean="0">
                <a:ln>
                  <a:noFill/>
                </a:ln>
                <a:solidFill>
                  <a:srgbClr val="FF7C80"/>
                </a:solidFill>
                <a:effectLst/>
                <a:uLnTx/>
                <a:uFillTx/>
                <a:latin typeface="+mn-lt"/>
                <a:ea typeface="新細明體" pitchFamily="64" charset="-120"/>
                <a:cs typeface="+mn-cs"/>
              </a:rPr>
              <a:t>A French term meaning </a:t>
            </a:r>
            <a:r>
              <a:rPr kumimoji="0" lang="en-GB" altLang="zh-TW" sz="2800" b="0" i="1" u="none" strike="noStrike" kern="1200" cap="none" spc="0" normalizeH="0" baseline="0" noProof="0" smtClean="0">
                <a:ln>
                  <a:noFill/>
                </a:ln>
                <a:solidFill>
                  <a:srgbClr val="FF7C80"/>
                </a:solidFill>
                <a:effectLst/>
                <a:uLnTx/>
                <a:uFillTx/>
                <a:latin typeface="+mn-lt"/>
                <a:ea typeface="新細明體" pitchFamily="64" charset="-120"/>
                <a:cs typeface="+mn-cs"/>
              </a:rPr>
              <a:t>what is put into a scene or frame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altLang="zh-TW" sz="2800" b="0" i="1" u="none" strike="noStrike" kern="1200" cap="none" spc="0" normalizeH="0" baseline="0" noProof="0" smtClean="0">
              <a:ln>
                <a:noFill/>
              </a:ln>
              <a:solidFill>
                <a:srgbClr val="FF7C80"/>
              </a:solidFill>
              <a:effectLst/>
              <a:uLnTx/>
              <a:uFillTx/>
              <a:latin typeface="+mn-lt"/>
              <a:ea typeface="新細明體" pitchFamily="64" charset="-120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altLang="zh-TW" sz="2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新細明體" pitchFamily="64" charset="-120"/>
                <a:cs typeface="+mn-cs"/>
              </a:rPr>
              <a:t>Visual information in </a:t>
            </a:r>
            <a:r>
              <a:rPr kumimoji="0" lang="en-GB" altLang="zh-TW" sz="2800" b="0" i="1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新細明體" pitchFamily="64" charset="-120"/>
                <a:cs typeface="+mn-cs"/>
              </a:rPr>
              <a:t>front </a:t>
            </a:r>
            <a:r>
              <a:rPr kumimoji="0" lang="en-GB" altLang="zh-TW" sz="2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新細明體" pitchFamily="64" charset="-120"/>
                <a:cs typeface="+mn-cs"/>
              </a:rPr>
              <a:t>of the camera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altLang="zh-TW" sz="2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新細明體" pitchFamily="64" charset="-120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altLang="zh-TW" sz="2800" b="0" i="0" u="none" strike="noStrike" kern="1200" cap="none" spc="0" normalizeH="0" baseline="0" noProof="0" smtClean="0">
                <a:ln>
                  <a:noFill/>
                </a:ln>
                <a:solidFill>
                  <a:srgbClr val="FF7C80"/>
                </a:solidFill>
                <a:effectLst/>
                <a:uLnTx/>
                <a:uFillTx/>
                <a:latin typeface="+mn-lt"/>
                <a:ea typeface="新細明體" pitchFamily="64" charset="-120"/>
                <a:cs typeface="+mn-cs"/>
              </a:rPr>
              <a:t>Communicates essential information to the audience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altLang="zh-TW" sz="2800" b="0" i="0" u="none" strike="noStrike" kern="1200" cap="none" spc="0" normalizeH="0" baseline="0" noProof="0" smtClean="0">
              <a:ln>
                <a:noFill/>
              </a:ln>
              <a:solidFill>
                <a:srgbClr val="FF7C80"/>
              </a:solidFill>
              <a:effectLst/>
              <a:uLnTx/>
              <a:uFillTx/>
              <a:latin typeface="+mn-lt"/>
              <a:ea typeface="新細明體" pitchFamily="64" charset="-120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altLang="zh-TW" sz="2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新細明體" pitchFamily="64" charset="-120"/>
                <a:cs typeface="+mn-cs"/>
              </a:rPr>
              <a:t>Made up of 5 elements: Can you guess what they are?</a:t>
            </a:r>
            <a:endParaRPr kumimoji="0" lang="en-GB" altLang="zh-TW" sz="28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新細明體" pitchFamily="64" charset="-12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980728"/>
            <a:ext cx="8229600" cy="4525963"/>
          </a:xfrm>
        </p:spPr>
        <p:txBody>
          <a:bodyPr/>
          <a:lstStyle/>
          <a:p>
            <a:r>
              <a:rPr lang="en-GB" dirty="0" smtClean="0"/>
              <a:t>Type response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62094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52536" y="327518"/>
            <a:ext cx="9540314" cy="6055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428596" y="142852"/>
            <a:ext cx="3357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Props and costume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Type response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6165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4346" y="642918"/>
            <a:ext cx="957266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0" y="0"/>
            <a:ext cx="30718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Costume and expression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Type response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41151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/>
            <a:r>
              <a:rPr lang="en-GB" altLang="zh-TW" sz="4000" dirty="0" smtClean="0">
                <a:ea typeface="新細明體" pitchFamily="64" charset="-120"/>
              </a:rPr>
              <a:t>The 5 Elements of </a:t>
            </a:r>
            <a:r>
              <a:rPr lang="en-GB" altLang="zh-TW" sz="4000" dirty="0" err="1" smtClean="0">
                <a:ea typeface="新細明體" pitchFamily="64" charset="-120"/>
              </a:rPr>
              <a:t>Mise</a:t>
            </a:r>
            <a:r>
              <a:rPr lang="en-GB" altLang="zh-TW" sz="4000" dirty="0" smtClean="0">
                <a:ea typeface="新細明體" pitchFamily="64" charset="-120"/>
              </a:rPr>
              <a:t> en Scene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95288" y="1773238"/>
            <a:ext cx="8229600" cy="44529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altLang="zh-TW" sz="2800" b="0" i="0" u="none" strike="noStrike" kern="1200" cap="none" spc="0" normalizeH="0" baseline="0" noProof="0" smtClean="0">
                <a:ln>
                  <a:noFill/>
                </a:ln>
                <a:solidFill>
                  <a:srgbClr val="FF7C80"/>
                </a:solidFill>
                <a:effectLst/>
                <a:uLnTx/>
                <a:uFillTx/>
                <a:latin typeface="+mn-lt"/>
                <a:ea typeface="新細明體" pitchFamily="64" charset="-120"/>
                <a:cs typeface="+mn-cs"/>
              </a:rPr>
              <a:t>Settings &amp; Props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altLang="zh-TW" sz="2800" b="0" i="0" u="none" strike="noStrike" kern="1200" cap="none" spc="0" normalizeH="0" baseline="0" noProof="0" smtClean="0">
              <a:ln>
                <a:noFill/>
              </a:ln>
              <a:solidFill>
                <a:srgbClr val="FF7C80"/>
              </a:solidFill>
              <a:effectLst/>
              <a:uLnTx/>
              <a:uFillTx/>
              <a:latin typeface="+mn-lt"/>
              <a:ea typeface="新細明體" pitchFamily="64" charset="-120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altLang="zh-TW" sz="2800" b="0" i="0" u="none" strike="noStrike" kern="1200" cap="none" spc="0" normalizeH="0" baseline="0" noProof="0" smtClean="0">
                <a:ln>
                  <a:noFill/>
                </a:ln>
                <a:solidFill>
                  <a:srgbClr val="FF7C80"/>
                </a:solidFill>
                <a:effectLst/>
                <a:uLnTx/>
                <a:uFillTx/>
                <a:latin typeface="+mn-lt"/>
                <a:ea typeface="新細明體" pitchFamily="64" charset="-120"/>
                <a:cs typeface="+mn-cs"/>
              </a:rPr>
              <a:t>Costume, Hair &amp; Make Up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altLang="zh-TW" sz="2800" b="0" i="0" u="none" strike="noStrike" kern="1200" cap="none" spc="0" normalizeH="0" baseline="0" noProof="0" smtClean="0">
              <a:ln>
                <a:noFill/>
              </a:ln>
              <a:solidFill>
                <a:srgbClr val="FF7C80"/>
              </a:solidFill>
              <a:effectLst/>
              <a:uLnTx/>
              <a:uFillTx/>
              <a:latin typeface="+mn-lt"/>
              <a:ea typeface="新細明體" pitchFamily="64" charset="-120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altLang="zh-TW" sz="2800" b="0" i="0" u="none" strike="noStrike" kern="1200" cap="none" spc="0" normalizeH="0" baseline="0" noProof="0" smtClean="0">
                <a:ln>
                  <a:noFill/>
                </a:ln>
                <a:solidFill>
                  <a:srgbClr val="FF7C80"/>
                </a:solidFill>
                <a:effectLst/>
                <a:uLnTx/>
                <a:uFillTx/>
                <a:latin typeface="+mn-lt"/>
                <a:ea typeface="新細明體" pitchFamily="64" charset="-120"/>
                <a:cs typeface="+mn-cs"/>
              </a:rPr>
              <a:t>Facial Expressions &amp; Body Language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altLang="zh-TW" sz="2800" b="0" i="0" u="none" strike="noStrike" kern="1200" cap="none" spc="0" normalizeH="0" baseline="0" noProof="0" smtClean="0">
              <a:ln>
                <a:noFill/>
              </a:ln>
              <a:solidFill>
                <a:srgbClr val="FF7C80"/>
              </a:solidFill>
              <a:effectLst/>
              <a:uLnTx/>
              <a:uFillTx/>
              <a:latin typeface="+mn-lt"/>
              <a:ea typeface="新細明體" pitchFamily="64" charset="-120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altLang="zh-TW" sz="2800" b="0" i="0" u="none" strike="noStrike" kern="1200" cap="none" spc="0" normalizeH="0" baseline="0" noProof="0" smtClean="0">
                <a:ln>
                  <a:noFill/>
                </a:ln>
                <a:solidFill>
                  <a:srgbClr val="FF7C80"/>
                </a:solidFill>
                <a:effectLst/>
                <a:uLnTx/>
                <a:uFillTx/>
                <a:latin typeface="+mn-lt"/>
                <a:ea typeface="新細明體" pitchFamily="64" charset="-120"/>
                <a:cs typeface="+mn-cs"/>
              </a:rPr>
              <a:t>Lighting &amp; Colour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altLang="zh-TW" sz="2800" b="0" i="0" u="none" strike="noStrike" kern="1200" cap="none" spc="0" normalizeH="0" baseline="0" noProof="0" smtClean="0">
              <a:ln>
                <a:noFill/>
              </a:ln>
              <a:solidFill>
                <a:srgbClr val="FF7C80"/>
              </a:solidFill>
              <a:effectLst/>
              <a:uLnTx/>
              <a:uFillTx/>
              <a:latin typeface="+mn-lt"/>
              <a:ea typeface="新細明體" pitchFamily="64" charset="-120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altLang="zh-TW" sz="2800" b="0" i="0" u="none" strike="noStrike" kern="1200" cap="none" spc="0" normalizeH="0" baseline="0" noProof="0" smtClean="0">
                <a:ln>
                  <a:noFill/>
                </a:ln>
                <a:solidFill>
                  <a:srgbClr val="FF7C80"/>
                </a:solidFill>
                <a:effectLst/>
                <a:uLnTx/>
                <a:uFillTx/>
                <a:latin typeface="+mn-lt"/>
                <a:ea typeface="新細明體" pitchFamily="64" charset="-120"/>
                <a:cs typeface="+mn-cs"/>
              </a:rPr>
              <a:t>Positioning of characters/objects within the frame</a:t>
            </a:r>
            <a:endParaRPr kumimoji="0" lang="en-GB" altLang="zh-TW" sz="2800" b="0" i="0" u="none" strike="noStrike" kern="1200" cap="none" spc="0" normalizeH="0" baseline="0" noProof="0" dirty="0" smtClean="0">
              <a:ln>
                <a:noFill/>
              </a:ln>
              <a:solidFill>
                <a:srgbClr val="FF7C80"/>
              </a:solidFill>
              <a:effectLst/>
              <a:uLnTx/>
              <a:uFillTx/>
              <a:latin typeface="+mn-lt"/>
              <a:ea typeface="新細明體" pitchFamily="64" charset="-120"/>
              <a:cs typeface="+mn-cs"/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5435600" y="1268413"/>
            <a:ext cx="3240088" cy="2087562"/>
          </a:xfrm>
          <a:prstGeom prst="rect">
            <a:avLst/>
          </a:prstGeom>
          <a:solidFill>
            <a:schemeClr val="tx1"/>
          </a:solidFill>
          <a:ln w="47625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GB" altLang="zh-TW" sz="2000" b="1" dirty="0">
                <a:solidFill>
                  <a:srgbClr val="FF0000"/>
                </a:solidFill>
                <a:ea typeface="新細明體" pitchFamily="64" charset="-120"/>
              </a:rPr>
              <a:t>Each aspect of </a:t>
            </a:r>
            <a:r>
              <a:rPr lang="en-GB" altLang="zh-TW" sz="2000" b="1" dirty="0" err="1">
                <a:solidFill>
                  <a:srgbClr val="FF0000"/>
                </a:solidFill>
                <a:ea typeface="新細明體" pitchFamily="64" charset="-120"/>
              </a:rPr>
              <a:t>mise</a:t>
            </a:r>
            <a:r>
              <a:rPr lang="en-GB" altLang="zh-TW" sz="2000" b="1" dirty="0">
                <a:solidFill>
                  <a:srgbClr val="FF0000"/>
                </a:solidFill>
                <a:ea typeface="新細明體" pitchFamily="64" charset="-120"/>
              </a:rPr>
              <a:t>-en-scene has hidden meanings within a film and sends signals to the audience about how we are supposed to feel at a certain point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/>
            <a:r>
              <a:rPr lang="en-GB" altLang="zh-TW" dirty="0" smtClean="0">
                <a:ea typeface="新細明體" pitchFamily="64" charset="-120"/>
              </a:rPr>
              <a:t>1. Settings &amp; Props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95288" y="1412875"/>
            <a:ext cx="8229600" cy="49688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533400" marR="0" lvl="0" indent="-5334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altLang="zh-TW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7C80"/>
                </a:solidFill>
                <a:effectLst/>
                <a:uLnTx/>
                <a:uFillTx/>
                <a:latin typeface="+mn-lt"/>
                <a:ea typeface="新細明體" pitchFamily="64" charset="-120"/>
                <a:cs typeface="+mn-cs"/>
              </a:rPr>
              <a:t>Settings &amp; Locations play an important part in film-making and are not just ‘backgrounds’</a:t>
            </a:r>
          </a:p>
          <a:p>
            <a:pPr marL="533400" marR="0" lvl="0" indent="-5334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altLang="zh-TW" sz="3200" b="0" i="0" u="none" strike="noStrike" kern="1200" cap="none" spc="0" normalizeH="0" baseline="0" noProof="0" dirty="0" smtClean="0">
              <a:ln>
                <a:noFill/>
              </a:ln>
              <a:solidFill>
                <a:srgbClr val="FF7C80"/>
              </a:solidFill>
              <a:effectLst/>
              <a:uLnTx/>
              <a:uFillTx/>
              <a:latin typeface="+mn-lt"/>
              <a:ea typeface="新細明體" pitchFamily="64" charset="-120"/>
              <a:cs typeface="+mn-cs"/>
            </a:endParaRPr>
          </a:p>
          <a:p>
            <a:pPr marL="533400" marR="0" lvl="0" indent="-5334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altLang="zh-TW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新細明體" pitchFamily="64" charset="-120"/>
                <a:cs typeface="+mn-cs"/>
              </a:rPr>
              <a:t>Sets are either built from scratch or a great deal of time is spent to find a setting which already exists</a:t>
            </a:r>
          </a:p>
          <a:p>
            <a:pPr marL="533400" marR="0" lvl="0" indent="-5334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altLang="zh-TW" sz="32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新細明體" pitchFamily="64" charset="-120"/>
              <a:cs typeface="+mn-cs"/>
            </a:endParaRPr>
          </a:p>
          <a:p>
            <a:pPr marL="533400" marR="0" lvl="0" indent="-5334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altLang="zh-TW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7C80"/>
                </a:solidFill>
                <a:effectLst/>
                <a:uLnTx/>
                <a:uFillTx/>
                <a:latin typeface="+mn-lt"/>
                <a:ea typeface="新細明體" pitchFamily="64" charset="-120"/>
                <a:cs typeface="+mn-cs"/>
              </a:rPr>
              <a:t>Settings can manipulate an audience  by building certain expectations and then taking a different turn</a:t>
            </a:r>
          </a:p>
          <a:p>
            <a:pPr marL="533400" marR="0" lvl="0" indent="-5334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altLang="zh-TW" sz="2400" b="0" i="0" u="none" strike="noStrike" kern="1200" cap="none" spc="0" normalizeH="0" baseline="0" noProof="0" dirty="0" smtClean="0">
              <a:ln>
                <a:noFill/>
              </a:ln>
              <a:solidFill>
                <a:srgbClr val="FF7C80"/>
              </a:solidFill>
              <a:effectLst/>
              <a:uLnTx/>
              <a:uFillTx/>
              <a:latin typeface="+mn-lt"/>
              <a:ea typeface="新細明體" pitchFamily="64" charset="-12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4624"/>
            <a:ext cx="8229600" cy="1143000"/>
          </a:xfrm>
        </p:spPr>
        <p:txBody>
          <a:bodyPr/>
          <a:lstStyle/>
          <a:p>
            <a:r>
              <a:rPr lang="en-GB" dirty="0" smtClean="0"/>
              <a:t>Task 1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47861"/>
            <a:ext cx="8229600" cy="4785395"/>
          </a:xfrm>
        </p:spPr>
        <p:txBody>
          <a:bodyPr/>
          <a:lstStyle/>
          <a:p>
            <a:pPr marL="533400" lvl="0" indent="-533400">
              <a:lnSpc>
                <a:spcPct val="80000"/>
              </a:lnSpc>
              <a:defRPr/>
            </a:pPr>
            <a:r>
              <a:rPr lang="en-GB" altLang="zh-TW" dirty="0" smtClean="0">
                <a:solidFill>
                  <a:srgbClr val="FFFFFF"/>
                </a:solidFill>
                <a:ea typeface="新細明體" pitchFamily="64" charset="-120"/>
              </a:rPr>
              <a:t>Using Google image search, find a selection of five images that represent 5 different types of settings/props you’d expect to find in each of the following genres:</a:t>
            </a:r>
          </a:p>
          <a:p>
            <a:pPr marL="533400" lvl="0" indent="-533400">
              <a:lnSpc>
                <a:spcPct val="80000"/>
              </a:lnSpc>
              <a:defRPr/>
            </a:pPr>
            <a:r>
              <a:rPr lang="en-GB" altLang="zh-TW" dirty="0" smtClean="0">
                <a:solidFill>
                  <a:srgbClr val="FFFF00"/>
                </a:solidFill>
                <a:ea typeface="新細明體" pitchFamily="64" charset="-120"/>
              </a:rPr>
              <a:t>A </a:t>
            </a:r>
            <a:r>
              <a:rPr lang="en-GB" altLang="zh-TW" dirty="0">
                <a:solidFill>
                  <a:srgbClr val="FFFF00"/>
                </a:solidFill>
                <a:ea typeface="新細明體" pitchFamily="64" charset="-120"/>
              </a:rPr>
              <a:t>Science Fiction Film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1005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332656"/>
            <a:ext cx="8229600" cy="4525963"/>
          </a:xfrm>
        </p:spPr>
        <p:txBody>
          <a:bodyPr/>
          <a:lstStyle/>
          <a:p>
            <a:pPr marL="533400" lvl="0" indent="-533400">
              <a:lnSpc>
                <a:spcPct val="80000"/>
              </a:lnSpc>
              <a:defRPr/>
            </a:pPr>
            <a:r>
              <a:rPr lang="en-GB" altLang="zh-TW" dirty="0">
                <a:solidFill>
                  <a:srgbClr val="FFFFFF"/>
                </a:solidFill>
                <a:ea typeface="新細明體" pitchFamily="64" charset="-120"/>
              </a:rPr>
              <a:t>Using Google image search, find a selection of five images that represent 5 different types of settings/props you’d expect to find in each of the following </a:t>
            </a:r>
            <a:r>
              <a:rPr lang="en-GB" altLang="zh-TW" dirty="0" smtClean="0">
                <a:solidFill>
                  <a:srgbClr val="FFFFFF"/>
                </a:solidFill>
                <a:ea typeface="新細明體" pitchFamily="64" charset="-120"/>
              </a:rPr>
              <a:t>genres:</a:t>
            </a:r>
          </a:p>
          <a:p>
            <a:pPr marL="533400" lvl="0" indent="-533400">
              <a:lnSpc>
                <a:spcPct val="80000"/>
              </a:lnSpc>
              <a:defRPr/>
            </a:pPr>
            <a:r>
              <a:rPr lang="en-GB" altLang="zh-TW" dirty="0" smtClean="0">
                <a:solidFill>
                  <a:srgbClr val="FFFF00"/>
                </a:solidFill>
                <a:ea typeface="新細明體" pitchFamily="64" charset="-120"/>
              </a:rPr>
              <a:t>A </a:t>
            </a:r>
            <a:r>
              <a:rPr lang="en-GB" altLang="zh-TW" dirty="0">
                <a:solidFill>
                  <a:srgbClr val="FFFF00"/>
                </a:solidFill>
                <a:ea typeface="新細明體" pitchFamily="64" charset="-120"/>
              </a:rPr>
              <a:t>Romantic </a:t>
            </a:r>
            <a:r>
              <a:rPr lang="en-GB" altLang="zh-TW" dirty="0" smtClean="0">
                <a:solidFill>
                  <a:srgbClr val="FFFF00"/>
                </a:solidFill>
                <a:ea typeface="新細明體" pitchFamily="64" charset="-120"/>
              </a:rPr>
              <a:t>Comedy</a:t>
            </a:r>
            <a:endParaRPr lang="en-GB" altLang="zh-TW" dirty="0">
              <a:solidFill>
                <a:srgbClr val="FFFF00"/>
              </a:solidFill>
              <a:ea typeface="新細明體" pitchFamily="6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52688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60648"/>
            <a:ext cx="8229600" cy="4525963"/>
          </a:xfrm>
        </p:spPr>
        <p:txBody>
          <a:bodyPr/>
          <a:lstStyle/>
          <a:p>
            <a:pPr marL="533400" lvl="0" indent="-533400">
              <a:lnSpc>
                <a:spcPct val="80000"/>
              </a:lnSpc>
              <a:defRPr/>
            </a:pPr>
            <a:r>
              <a:rPr lang="en-GB" altLang="zh-TW" dirty="0">
                <a:solidFill>
                  <a:srgbClr val="FFFFFF"/>
                </a:solidFill>
                <a:ea typeface="新細明體" pitchFamily="64" charset="-120"/>
              </a:rPr>
              <a:t>Using Google image search, find a selection of five images that represent 5 different types of settings/props you’d expect to find in each of the following </a:t>
            </a:r>
            <a:r>
              <a:rPr lang="en-GB" altLang="zh-TW" dirty="0" smtClean="0">
                <a:solidFill>
                  <a:srgbClr val="FFFFFF"/>
                </a:solidFill>
                <a:ea typeface="新細明體" pitchFamily="64" charset="-120"/>
              </a:rPr>
              <a:t>genres:</a:t>
            </a:r>
          </a:p>
          <a:p>
            <a:pPr marL="533400" lvl="0" indent="-533400">
              <a:lnSpc>
                <a:spcPct val="80000"/>
              </a:lnSpc>
              <a:defRPr/>
            </a:pPr>
            <a:r>
              <a:rPr lang="en-GB" altLang="zh-TW" dirty="0" smtClean="0">
                <a:solidFill>
                  <a:srgbClr val="FFFF00"/>
                </a:solidFill>
                <a:ea typeface="新細明體" pitchFamily="64" charset="-120"/>
              </a:rPr>
              <a:t>A </a:t>
            </a:r>
            <a:r>
              <a:rPr lang="en-GB" altLang="zh-TW" dirty="0">
                <a:solidFill>
                  <a:srgbClr val="FFFF00"/>
                </a:solidFill>
                <a:ea typeface="新細明體" pitchFamily="64" charset="-120"/>
              </a:rPr>
              <a:t>Horror Film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58420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zh-TW" dirty="0" smtClean="0">
                <a:ea typeface="新細明體" pitchFamily="64" charset="-120"/>
              </a:rPr>
              <a:t>2. Costume, Hair &amp; Make Up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773238"/>
            <a:ext cx="8229600" cy="4452937"/>
          </a:xfrm>
        </p:spPr>
        <p:txBody>
          <a:bodyPr/>
          <a:lstStyle/>
          <a:p>
            <a:pPr marL="533400" indent="-533400" eaLnBrk="1" hangingPunct="1">
              <a:lnSpc>
                <a:spcPct val="80000"/>
              </a:lnSpc>
            </a:pPr>
            <a:r>
              <a:rPr lang="en-GB" altLang="zh-TW" sz="2800" dirty="0" smtClean="0">
                <a:solidFill>
                  <a:srgbClr val="FF7C80"/>
                </a:solidFill>
                <a:ea typeface="新細明體" pitchFamily="64" charset="-120"/>
              </a:rPr>
              <a:t>Costume, Hair &amp; Make Up act as an instant indicator to us of a character’s personality, status &amp; job</a:t>
            </a:r>
          </a:p>
          <a:p>
            <a:pPr marL="533400" indent="-533400" eaLnBrk="1" hangingPunct="1">
              <a:lnSpc>
                <a:spcPct val="80000"/>
              </a:lnSpc>
              <a:buFontTx/>
              <a:buNone/>
            </a:pPr>
            <a:endParaRPr lang="en-GB" altLang="zh-TW" sz="2800" dirty="0" smtClean="0">
              <a:solidFill>
                <a:srgbClr val="FF7C80"/>
              </a:solidFill>
              <a:ea typeface="新細明體" pitchFamily="64" charset="-120"/>
            </a:endParaRPr>
          </a:p>
          <a:p>
            <a:pPr marL="533400" indent="-533400" eaLnBrk="1" hangingPunct="1">
              <a:lnSpc>
                <a:spcPct val="80000"/>
              </a:lnSpc>
            </a:pPr>
            <a:r>
              <a:rPr lang="en-GB" altLang="zh-TW" sz="2800" dirty="0" smtClean="0">
                <a:solidFill>
                  <a:srgbClr val="FFFFFF"/>
                </a:solidFill>
                <a:ea typeface="新細明體" pitchFamily="64" charset="-120"/>
              </a:rPr>
              <a:t>It tells us immediately whether the film is set in the present and what society/or culture it will centre around</a:t>
            </a:r>
          </a:p>
          <a:p>
            <a:pPr marL="533400" indent="-533400" eaLnBrk="1" hangingPunct="1">
              <a:lnSpc>
                <a:spcPct val="80000"/>
              </a:lnSpc>
            </a:pPr>
            <a:endParaRPr lang="en-GB" altLang="zh-TW" sz="2800" dirty="0" smtClean="0">
              <a:solidFill>
                <a:srgbClr val="FF7C80"/>
              </a:solidFill>
              <a:ea typeface="新細明體" pitchFamily="64" charset="-120"/>
            </a:endParaRPr>
          </a:p>
          <a:p>
            <a:pPr marL="533400" indent="-533400" eaLnBrk="1" hangingPunct="1">
              <a:lnSpc>
                <a:spcPct val="80000"/>
              </a:lnSpc>
            </a:pPr>
            <a:r>
              <a:rPr lang="en-GB" altLang="zh-TW" sz="2800" dirty="0" smtClean="0">
                <a:solidFill>
                  <a:srgbClr val="FF7C80"/>
                </a:solidFill>
                <a:ea typeface="新細明體" pitchFamily="64" charset="-120"/>
              </a:rPr>
              <a:t>Certain costumes can signify certain individuals (i.e. black cloak of a vampire, </a:t>
            </a:r>
            <a:r>
              <a:rPr lang="en-GB" altLang="zh-TW" sz="2800" dirty="0" err="1" smtClean="0">
                <a:solidFill>
                  <a:srgbClr val="FF7C80"/>
                </a:solidFill>
                <a:ea typeface="新細明體" pitchFamily="64" charset="-120"/>
              </a:rPr>
              <a:t>Spidey’s</a:t>
            </a:r>
            <a:r>
              <a:rPr lang="en-GB" altLang="zh-TW" sz="2800" dirty="0" smtClean="0">
                <a:solidFill>
                  <a:srgbClr val="FF7C80"/>
                </a:solidFill>
                <a:ea typeface="新細明體" pitchFamily="64" charset="-120"/>
              </a:rPr>
              <a:t> Spiderman suit)</a:t>
            </a:r>
          </a:p>
          <a:p>
            <a:pPr marL="533400" indent="-533400" eaLnBrk="1" hangingPunct="1">
              <a:lnSpc>
                <a:spcPct val="80000"/>
              </a:lnSpc>
              <a:buFontTx/>
              <a:buNone/>
            </a:pPr>
            <a:endParaRPr lang="en-GB" altLang="zh-TW" sz="2800" dirty="0" smtClean="0">
              <a:solidFill>
                <a:srgbClr val="FF7C80"/>
              </a:solidFill>
              <a:ea typeface="新細明體" pitchFamily="64" charset="-120"/>
            </a:endParaRPr>
          </a:p>
          <a:p>
            <a:pPr marL="533400" indent="-533400" eaLnBrk="1" hangingPunct="1">
              <a:lnSpc>
                <a:spcPct val="80000"/>
              </a:lnSpc>
            </a:pPr>
            <a:endParaRPr lang="en-GB" altLang="zh-TW" sz="2800" dirty="0" smtClean="0">
              <a:solidFill>
                <a:srgbClr val="FFFFFF"/>
              </a:solidFill>
              <a:ea typeface="新細明體" pitchFamily="64" charset="-120"/>
            </a:endParaRPr>
          </a:p>
          <a:p>
            <a:pPr marL="533400" indent="-533400" eaLnBrk="1" hangingPunct="1">
              <a:lnSpc>
                <a:spcPct val="80000"/>
              </a:lnSpc>
            </a:pPr>
            <a:endParaRPr lang="en-GB" altLang="zh-TW" sz="2800" dirty="0" smtClean="0">
              <a:solidFill>
                <a:srgbClr val="FFFFFF"/>
              </a:solidFill>
              <a:ea typeface="新細明體" pitchFamily="64" charset="-120"/>
            </a:endParaRPr>
          </a:p>
          <a:p>
            <a:pPr marL="533400" indent="-533400" eaLnBrk="1" hangingPunct="1">
              <a:lnSpc>
                <a:spcPct val="80000"/>
              </a:lnSpc>
            </a:pPr>
            <a:endParaRPr lang="zh-TW" altLang="en-GB" sz="2800" dirty="0" smtClean="0">
              <a:solidFill>
                <a:srgbClr val="FF7C80"/>
              </a:solidFill>
              <a:ea typeface="新細明體" pitchFamily="64" charset="-120"/>
            </a:endParaRP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5795963" y="1268413"/>
            <a:ext cx="22320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zh-TW" altLang="en-US">
              <a:ea typeface="新細明體" pitchFamily="6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822</Words>
  <Application>Microsoft Office PowerPoint</Application>
  <PresentationFormat>On-screen Show (4:3)</PresentationFormat>
  <Paragraphs>127</Paragraphs>
  <Slides>34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Office Theme</vt:lpstr>
      <vt:lpstr>PowerPoint Presentation</vt:lpstr>
      <vt:lpstr>YOUR TASK</vt:lpstr>
      <vt:lpstr>Definition: Mise En Scene</vt:lpstr>
      <vt:lpstr>The 5 Elements of Mise en Scene</vt:lpstr>
      <vt:lpstr>1. Settings &amp; Props</vt:lpstr>
      <vt:lpstr>Task 1</vt:lpstr>
      <vt:lpstr>PowerPoint Presentation</vt:lpstr>
      <vt:lpstr>PowerPoint Presentation</vt:lpstr>
      <vt:lpstr>2. Costume, Hair &amp; Make Up</vt:lpstr>
      <vt:lpstr>3. Facial Expressions &amp; Body Language</vt:lpstr>
      <vt:lpstr>TASK: What meanings/emotions do the following images convey: </vt:lpstr>
      <vt:lpstr>IMAGE 1</vt:lpstr>
      <vt:lpstr>Explanation of Image 1</vt:lpstr>
      <vt:lpstr>IMAGE 2</vt:lpstr>
      <vt:lpstr>Explanation of Image 2</vt:lpstr>
      <vt:lpstr>4. Positioning of Characters &amp; Objects within a frame</vt:lpstr>
      <vt:lpstr>PowerPoint Presentation</vt:lpstr>
      <vt:lpstr>IMAGE 1</vt:lpstr>
      <vt:lpstr>Explanation of Image 1</vt:lpstr>
      <vt:lpstr>IMAGE 2</vt:lpstr>
      <vt:lpstr>Explanation of Image 2</vt:lpstr>
      <vt:lpstr>5. Lighting &amp; Colour</vt:lpstr>
      <vt:lpstr>Types of Lighting</vt:lpstr>
      <vt:lpstr>Types of Lighting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RM plc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rmsystemadmin</dc:creator>
  <cp:lastModifiedBy>Jon Stenner</cp:lastModifiedBy>
  <cp:revision>19</cp:revision>
  <dcterms:created xsi:type="dcterms:W3CDTF">2009-10-07T08:51:46Z</dcterms:created>
  <dcterms:modified xsi:type="dcterms:W3CDTF">2011-04-27T10:34:59Z</dcterms:modified>
</cp:coreProperties>
</file>