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3" r:id="rId18"/>
    <p:sldId id="274" r:id="rId19"/>
    <p:sldId id="276" r:id="rId20"/>
    <p:sldId id="277" r:id="rId21"/>
    <p:sldId id="278" r:id="rId22"/>
    <p:sldId id="275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0F3C8B-857D-4BD5-835F-0BBFDCBEAD95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113222A-7D0F-49E2-8D89-EAB7F0A3EF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rIND6bkwk" TargetMode="External"/><Relationship Id="rId2" Type="http://schemas.openxmlformats.org/officeDocument/2006/relationships/hyperlink" Target="http://www.youtube.com/watch?v=KV-48hASWf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af_tN42lTcE&amp;feature=relat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_smKyihbQ3s&amp;feature=player_embedd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Advertising Across Platforms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524000"/>
            <a:ext cx="44196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Every time a viewer in a particular category watches a TV program it counts as an </a:t>
            </a:r>
            <a:r>
              <a:rPr lang="en-US" b="1" dirty="0" smtClean="0"/>
              <a:t>impact</a:t>
            </a:r>
            <a:r>
              <a:rPr lang="en-US" dirty="0" smtClean="0"/>
              <a:t> for that category of viewer. </a:t>
            </a:r>
          </a:p>
          <a:p>
            <a:r>
              <a:rPr lang="en-US" dirty="0" smtClean="0"/>
              <a:t>Advertising often targets </a:t>
            </a:r>
            <a:r>
              <a:rPr lang="en-US" b="1" dirty="0" smtClean="0"/>
              <a:t>more than one </a:t>
            </a:r>
            <a:r>
              <a:rPr lang="en-US" dirty="0" smtClean="0"/>
              <a:t>category.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1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Autofit/>
          </a:bodyPr>
          <a:lstStyle/>
          <a:p>
            <a:r>
              <a:rPr lang="en-US" sz="4400" dirty="0" smtClean="0"/>
              <a:t>Advertisers target people based on </a:t>
            </a:r>
            <a:r>
              <a:rPr lang="en-US" sz="4400" b="1" dirty="0" smtClean="0"/>
              <a:t>stereotyping</a:t>
            </a:r>
            <a:r>
              <a:rPr lang="en-US" sz="4400" dirty="0" smtClean="0"/>
              <a:t>. They assume that a group of people all behave </a:t>
            </a:r>
            <a:r>
              <a:rPr lang="en-US" sz="4400" i="1" dirty="0" smtClean="0"/>
              <a:t>similarly</a:t>
            </a:r>
            <a:r>
              <a:rPr lang="en-US" sz="4400" dirty="0" smtClean="0"/>
              <a:t>.</a:t>
            </a:r>
          </a:p>
          <a:p>
            <a:r>
              <a:rPr lang="en-US" sz="4400" dirty="0" smtClean="0"/>
              <a:t>I.E. all 20-30 year old males watch football,  drink beer and want to drive fast cars.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27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600031"/>
              </p:ext>
            </p:extLst>
          </p:nvPr>
        </p:nvGraphicFramePr>
        <p:xfrm>
          <a:off x="0" y="0"/>
          <a:ext cx="9067800" cy="6844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7086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ACORN</a:t>
                      </a:r>
                      <a:r>
                        <a:rPr lang="en-US" sz="1600" baseline="0" dirty="0" smtClean="0"/>
                        <a:t> category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ACORN group</a:t>
                      </a:r>
                      <a:endParaRPr lang="en-US" sz="1600" dirty="0"/>
                    </a:p>
                  </a:txBody>
                  <a:tcPr/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 – Thriving</a:t>
                      </a:r>
                    </a:p>
                    <a:p>
                      <a:r>
                        <a:rPr lang="en-US" sz="1600" dirty="0" smtClean="0"/>
                        <a:t>1</a:t>
                      </a:r>
                    </a:p>
                    <a:p>
                      <a:r>
                        <a:rPr lang="en-US" sz="1600" dirty="0" smtClean="0"/>
                        <a:t>2</a:t>
                      </a:r>
                    </a:p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Wealthy</a:t>
                      </a:r>
                      <a:r>
                        <a:rPr lang="en-US" sz="1600" baseline="0" dirty="0" smtClean="0"/>
                        <a:t> achievers, suburban areas</a:t>
                      </a:r>
                    </a:p>
                    <a:p>
                      <a:r>
                        <a:rPr lang="en-US" sz="1600" baseline="0" dirty="0" smtClean="0"/>
                        <a:t>Affluent greys, rural communities</a:t>
                      </a:r>
                    </a:p>
                    <a:p>
                      <a:r>
                        <a:rPr lang="en-US" sz="1600" baseline="0" dirty="0" smtClean="0"/>
                        <a:t>Prosperous pensioners, retirement areas</a:t>
                      </a:r>
                      <a:endParaRPr lang="en-US" sz="1600" dirty="0"/>
                    </a:p>
                  </a:txBody>
                  <a:tcPr/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 – Expanding</a:t>
                      </a:r>
                    </a:p>
                    <a:p>
                      <a:r>
                        <a:rPr lang="en-US" sz="1600" dirty="0" smtClean="0"/>
                        <a:t>4</a:t>
                      </a:r>
                    </a:p>
                    <a:p>
                      <a:r>
                        <a:rPr lang="en-US" sz="16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Affluent</a:t>
                      </a:r>
                      <a:r>
                        <a:rPr lang="en-US" sz="1600" baseline="0" dirty="0" smtClean="0"/>
                        <a:t> executives, family areas</a:t>
                      </a:r>
                    </a:p>
                    <a:p>
                      <a:r>
                        <a:rPr lang="en-US" sz="1600" baseline="0" dirty="0" smtClean="0"/>
                        <a:t>Well-off workers, family areas</a:t>
                      </a:r>
                      <a:endParaRPr lang="en-US" sz="1600" dirty="0"/>
                    </a:p>
                  </a:txBody>
                  <a:tcPr/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 Rising</a:t>
                      </a:r>
                    </a:p>
                    <a:p>
                      <a:r>
                        <a:rPr lang="en-US" sz="1600" dirty="0" smtClean="0"/>
                        <a:t>6</a:t>
                      </a:r>
                    </a:p>
                    <a:p>
                      <a:r>
                        <a:rPr lang="en-US" sz="1600" dirty="0" smtClean="0"/>
                        <a:t>7</a:t>
                      </a:r>
                    </a:p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Affluent urbanites,</a:t>
                      </a:r>
                      <a:r>
                        <a:rPr lang="en-US" sz="1600" baseline="0" dirty="0" smtClean="0"/>
                        <a:t> town and city areas</a:t>
                      </a:r>
                    </a:p>
                    <a:p>
                      <a:r>
                        <a:rPr lang="en-US" sz="1600" baseline="0" dirty="0" smtClean="0"/>
                        <a:t>Prosperous professionals, metropolitan areas</a:t>
                      </a:r>
                    </a:p>
                    <a:p>
                      <a:r>
                        <a:rPr lang="en-US" sz="1600" baseline="0" dirty="0" smtClean="0"/>
                        <a:t>Better-off executives, inner-city areas</a:t>
                      </a:r>
                      <a:endParaRPr lang="en-US" sz="1600" dirty="0"/>
                    </a:p>
                  </a:txBody>
                  <a:tcPr/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 – Settling</a:t>
                      </a:r>
                    </a:p>
                    <a:p>
                      <a:r>
                        <a:rPr lang="en-US" sz="1600" dirty="0" smtClean="0"/>
                        <a:t>9</a:t>
                      </a:r>
                    </a:p>
                    <a:p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Comfortable,</a:t>
                      </a:r>
                      <a:r>
                        <a:rPr lang="en-US" sz="1600" baseline="0" dirty="0" smtClean="0"/>
                        <a:t> middle-agers, mature home owning areas</a:t>
                      </a:r>
                    </a:p>
                    <a:p>
                      <a:r>
                        <a:rPr lang="en-US" sz="1600" baseline="0" dirty="0" smtClean="0"/>
                        <a:t>Skilled workers, home owning areas</a:t>
                      </a:r>
                      <a:endParaRPr lang="en-US" sz="1600" dirty="0"/>
                    </a:p>
                  </a:txBody>
                  <a:tcPr/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 – Aspiring</a:t>
                      </a:r>
                    </a:p>
                    <a:p>
                      <a:r>
                        <a:rPr lang="en-US" sz="1600" dirty="0" smtClean="0"/>
                        <a:t>11</a:t>
                      </a:r>
                    </a:p>
                    <a:p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New homeowners, mature communities</a:t>
                      </a:r>
                    </a:p>
                    <a:p>
                      <a:r>
                        <a:rPr lang="en-US" sz="1600" dirty="0" smtClean="0"/>
                        <a:t>White-collar workers,</a:t>
                      </a:r>
                      <a:r>
                        <a:rPr lang="en-US" sz="1600" baseline="0" dirty="0" smtClean="0"/>
                        <a:t> better-off multiethnic areas</a:t>
                      </a:r>
                      <a:endParaRPr lang="en-US" sz="1600" dirty="0"/>
                    </a:p>
                  </a:txBody>
                  <a:tcPr/>
                </a:tc>
              </a:tr>
              <a:tr h="925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 – Striving</a:t>
                      </a:r>
                    </a:p>
                    <a:p>
                      <a:r>
                        <a:rPr lang="en-US" sz="1600" dirty="0" smtClean="0"/>
                        <a:t>13</a:t>
                      </a:r>
                    </a:p>
                    <a:p>
                      <a:r>
                        <a:rPr lang="en-US" sz="1600" dirty="0" smtClean="0"/>
                        <a:t>14</a:t>
                      </a:r>
                    </a:p>
                    <a:p>
                      <a:r>
                        <a:rPr lang="en-US" sz="1600" dirty="0" smtClean="0"/>
                        <a:t>15</a:t>
                      </a:r>
                    </a:p>
                    <a:p>
                      <a:r>
                        <a:rPr lang="en-US" sz="1600" dirty="0" smtClean="0"/>
                        <a:t>16</a:t>
                      </a:r>
                    </a:p>
                    <a:p>
                      <a:r>
                        <a:rPr lang="en-US" sz="1600" dirty="0" smtClean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Older people, less prosperous</a:t>
                      </a:r>
                      <a:r>
                        <a:rPr lang="en-US" sz="1600" baseline="0" dirty="0" smtClean="0"/>
                        <a:t> areas</a:t>
                      </a:r>
                    </a:p>
                    <a:p>
                      <a:r>
                        <a:rPr lang="en-US" sz="1600" baseline="0" dirty="0" smtClean="0"/>
                        <a:t>Council estate residents, better-off homes</a:t>
                      </a:r>
                    </a:p>
                    <a:p>
                      <a:r>
                        <a:rPr lang="en-US" sz="1600" baseline="0" dirty="0" smtClean="0"/>
                        <a:t>Council estate residents, high unemployment</a:t>
                      </a:r>
                    </a:p>
                    <a:p>
                      <a:r>
                        <a:rPr lang="en-US" sz="1600" baseline="0" dirty="0" smtClean="0"/>
                        <a:t>Council estate residents, greatest hardship</a:t>
                      </a:r>
                    </a:p>
                    <a:p>
                      <a:r>
                        <a:rPr lang="en-US" sz="1600" baseline="0" dirty="0" smtClean="0"/>
                        <a:t>People in multiethnic, low income areas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3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Watch the following adverts, considering who you think is being targeted, using the ACORN chart. </a:t>
            </a:r>
          </a:p>
          <a:p>
            <a:pPr lvl="1"/>
            <a:r>
              <a:rPr lang="en-US" sz="4000" dirty="0" smtClean="0">
                <a:hlinkClick r:id="rId2"/>
              </a:rPr>
              <a:t>L’OREAL advert</a:t>
            </a:r>
            <a:endParaRPr lang="en-US" sz="4000" dirty="0" smtClean="0"/>
          </a:p>
          <a:p>
            <a:pPr lvl="1"/>
            <a:r>
              <a:rPr lang="en-US" sz="4000" dirty="0" smtClean="0">
                <a:hlinkClick r:id="rId3"/>
              </a:rPr>
              <a:t>Windows 7 phone advert</a:t>
            </a:r>
            <a:endParaRPr lang="en-US" sz="4000" dirty="0" smtClean="0"/>
          </a:p>
          <a:p>
            <a:pPr lvl="1"/>
            <a:r>
              <a:rPr lang="en-US" sz="4000" dirty="0" err="1" smtClean="0">
                <a:hlinkClick r:id="rId4"/>
              </a:rPr>
              <a:t>Corsa</a:t>
            </a:r>
            <a:r>
              <a:rPr lang="en-US" sz="4000" dirty="0" smtClean="0">
                <a:hlinkClick r:id="rId4"/>
              </a:rPr>
              <a:t> advert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73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 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Ratings</a:t>
            </a:r>
            <a:r>
              <a:rPr lang="en-US" sz="3600" dirty="0"/>
              <a:t> </a:t>
            </a:r>
            <a:r>
              <a:rPr lang="en-US" sz="3600" dirty="0" smtClean="0"/>
              <a:t>– the number of people who watch the program, calculated by the BARB (Broadcasters Audience Research Board)</a:t>
            </a:r>
          </a:p>
          <a:p>
            <a:r>
              <a:rPr lang="en-US" sz="3600" dirty="0" smtClean="0"/>
              <a:t>Important in helping advertisers know </a:t>
            </a:r>
            <a:r>
              <a:rPr lang="en-US" sz="3600" b="1" dirty="0" smtClean="0"/>
              <a:t>who </a:t>
            </a:r>
            <a:r>
              <a:rPr lang="en-US" sz="3600" dirty="0" smtClean="0"/>
              <a:t>is watching and </a:t>
            </a:r>
            <a:r>
              <a:rPr lang="en-US" sz="3600" b="1" dirty="0" smtClean="0"/>
              <a:t>when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Measured in </a:t>
            </a:r>
            <a:r>
              <a:rPr lang="en-US" sz="3600" b="1" dirty="0" smtClean="0"/>
              <a:t>TVRs</a:t>
            </a:r>
            <a:r>
              <a:rPr lang="en-US" sz="3600" dirty="0" smtClean="0"/>
              <a:t>: 1 TVR is 1% of the potential audience.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27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Panels</a:t>
            </a:r>
            <a:r>
              <a:rPr lang="en-US" sz="4000" dirty="0" smtClean="0"/>
              <a:t> of television are monitored, representing the viewing behaviour of over </a:t>
            </a:r>
            <a:r>
              <a:rPr lang="en-US" sz="4000" b="1" dirty="0" smtClean="0"/>
              <a:t>24 million </a:t>
            </a:r>
            <a:r>
              <a:rPr lang="en-US" sz="4000" dirty="0" smtClean="0"/>
              <a:t>households in the UK.</a:t>
            </a:r>
          </a:p>
          <a:p>
            <a:r>
              <a:rPr lang="en-US" sz="4000" dirty="0" smtClean="0"/>
              <a:t>Done </a:t>
            </a:r>
            <a:r>
              <a:rPr lang="en-US" sz="4000" b="1" dirty="0" smtClean="0"/>
              <a:t>electronically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Data are available for any channel </a:t>
            </a:r>
            <a:r>
              <a:rPr lang="en-US" sz="4000" b="1" dirty="0" smtClean="0"/>
              <a:t>at any minute</a:t>
            </a:r>
            <a:r>
              <a:rPr lang="en-US" sz="4000" dirty="0" smtClean="0"/>
              <a:t> of the day.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64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Advertisers will </a:t>
            </a:r>
            <a:r>
              <a:rPr lang="en-US" sz="4400" b="1" dirty="0" smtClean="0"/>
              <a:t>not</a:t>
            </a:r>
            <a:r>
              <a:rPr lang="en-US" sz="4400" dirty="0" smtClean="0"/>
              <a:t> spend a fortune promoting their product during a show that has </a:t>
            </a:r>
            <a:r>
              <a:rPr lang="en-US" sz="4400" b="1" dirty="0" smtClean="0"/>
              <a:t>poor</a:t>
            </a:r>
            <a:r>
              <a:rPr lang="en-US" sz="4400" dirty="0" smtClean="0"/>
              <a:t> ratings.</a:t>
            </a:r>
          </a:p>
          <a:p>
            <a:r>
              <a:rPr lang="en-US" sz="4400" dirty="0" smtClean="0"/>
              <a:t>The </a:t>
            </a:r>
            <a:r>
              <a:rPr lang="en-US" sz="4400" b="1" dirty="0" smtClean="0"/>
              <a:t>higher </a:t>
            </a:r>
            <a:r>
              <a:rPr lang="en-US" sz="4400" dirty="0" smtClean="0"/>
              <a:t>the rating, the </a:t>
            </a:r>
            <a:r>
              <a:rPr lang="en-US" sz="4400" b="1" dirty="0" smtClean="0"/>
              <a:t>more</a:t>
            </a:r>
            <a:r>
              <a:rPr lang="en-US" sz="4400" dirty="0" smtClean="0"/>
              <a:t> the slot costs.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43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Analysing</a:t>
            </a:r>
            <a:r>
              <a:rPr lang="en-US" dirty="0" smtClean="0"/>
              <a:t> television adverts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91"/>
            <a:ext cx="8229600" cy="4625609"/>
          </a:xfrm>
        </p:spPr>
        <p:txBody>
          <a:bodyPr>
            <a:noAutofit/>
          </a:bodyPr>
          <a:lstStyle/>
          <a:p>
            <a:r>
              <a:rPr lang="en-US" sz="4400" dirty="0" smtClean="0"/>
              <a:t>When </a:t>
            </a:r>
            <a:r>
              <a:rPr lang="en-US" sz="4400" dirty="0" err="1" smtClean="0"/>
              <a:t>analysing</a:t>
            </a:r>
            <a:r>
              <a:rPr lang="en-US" sz="4400" dirty="0" smtClean="0"/>
              <a:t> television adverts, you should consider the following:</a:t>
            </a:r>
          </a:p>
          <a:p>
            <a:r>
              <a:rPr lang="en-US" sz="4400" b="1" dirty="0" err="1" smtClean="0"/>
              <a:t>Mise</a:t>
            </a:r>
            <a:r>
              <a:rPr lang="en-US" sz="4400" b="1" dirty="0" smtClean="0"/>
              <a:t>-en-scene</a:t>
            </a:r>
            <a:r>
              <a:rPr lang="en-US" sz="4400" dirty="0" smtClean="0"/>
              <a:t> – the setting, costumes, body language, etc. used within the advert to convey a message to the audience.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235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Representation</a:t>
            </a:r>
            <a:r>
              <a:rPr lang="en-US" sz="4400" dirty="0" smtClean="0"/>
              <a:t> – how are people or places presented in the media text?</a:t>
            </a:r>
          </a:p>
          <a:p>
            <a:r>
              <a:rPr lang="en-US" sz="4400" b="1" dirty="0" smtClean="0"/>
              <a:t>Stereotypes</a:t>
            </a:r>
            <a:r>
              <a:rPr lang="en-US" sz="4400" dirty="0" smtClean="0"/>
              <a:t> – how are certain groups of people represented within the text?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551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Maslow’s Needs Analysis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111750"/>
          </a:xfrm>
        </p:spPr>
        <p:txBody>
          <a:bodyPr/>
          <a:lstStyle/>
          <a:p>
            <a:r>
              <a:rPr lang="en-GB" smtClean="0"/>
              <a:t>Need to survive – food</a:t>
            </a:r>
          </a:p>
          <a:p>
            <a:r>
              <a:rPr lang="en-GB" smtClean="0">
                <a:solidFill>
                  <a:srgbClr val="7030A0"/>
                </a:solidFill>
              </a:rPr>
              <a:t>Need to feel safe – insurance, loans</a:t>
            </a:r>
          </a:p>
          <a:p>
            <a:r>
              <a:rPr lang="en-GB" smtClean="0">
                <a:solidFill>
                  <a:srgbClr val="FF0000"/>
                </a:solidFill>
              </a:rPr>
              <a:t>Need for friendship – help us be popular</a:t>
            </a:r>
          </a:p>
          <a:p>
            <a:r>
              <a:rPr lang="en-GB" smtClean="0">
                <a:solidFill>
                  <a:srgbClr val="002060"/>
                </a:solidFill>
              </a:rPr>
              <a:t>Need to nurture – cute and cuddly</a:t>
            </a:r>
          </a:p>
          <a:p>
            <a:r>
              <a:rPr lang="en-GB" smtClean="0">
                <a:solidFill>
                  <a:srgbClr val="00B050"/>
                </a:solidFill>
              </a:rPr>
              <a:t>Need to achieve – help us succeed</a:t>
            </a:r>
          </a:p>
          <a:p>
            <a:r>
              <a:rPr lang="en-GB" smtClean="0"/>
              <a:t>Need for attention – help us get noticed </a:t>
            </a:r>
          </a:p>
          <a:p>
            <a:r>
              <a:rPr lang="en-GB" smtClean="0">
                <a:solidFill>
                  <a:srgbClr val="7030A0"/>
                </a:solidFill>
              </a:rPr>
              <a:t>Need for prominence – show off our social status</a:t>
            </a:r>
          </a:p>
          <a:p>
            <a:r>
              <a:rPr lang="en-GB" smtClean="0">
                <a:solidFill>
                  <a:srgbClr val="FF0000"/>
                </a:solidFill>
              </a:rPr>
              <a:t>Need to dominate – to gain control</a:t>
            </a:r>
          </a:p>
          <a:p>
            <a:r>
              <a:rPr lang="en-GB" smtClean="0">
                <a:solidFill>
                  <a:srgbClr val="002060"/>
                </a:solidFill>
              </a:rPr>
              <a:t>Need to find meaning in life – fulfil our dreams</a:t>
            </a:r>
          </a:p>
        </p:txBody>
      </p:sp>
    </p:spTree>
    <p:extLst>
      <p:ext uri="{BB962C8B-B14F-4D97-AF65-F5344CB8AC3E}">
        <p14:creationId xmlns:p14="http://schemas.microsoft.com/office/powerpoint/2010/main" val="6050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Autofit/>
          </a:bodyPr>
          <a:lstStyle/>
          <a:p>
            <a:r>
              <a:rPr lang="en-US" sz="6600" dirty="0" smtClean="0"/>
              <a:t>At the end of this lesson we will understand the basic ways television advertising works.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Makers of TV ads are very creative in trying to sell their product, but they do have to uphold certain </a:t>
            </a:r>
            <a:r>
              <a:rPr lang="en-US" b="1" dirty="0" smtClean="0"/>
              <a:t>standards.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Independent Television Commission (ITC)</a:t>
            </a:r>
            <a:r>
              <a:rPr lang="en-US" dirty="0" smtClean="0"/>
              <a:t> monitors all television adverts to ensure they:</a:t>
            </a:r>
          </a:p>
          <a:p>
            <a:pPr lvl="1"/>
            <a:r>
              <a:rPr lang="en-US" dirty="0" smtClean="0"/>
              <a:t>Do not use bad language</a:t>
            </a:r>
          </a:p>
          <a:p>
            <a:pPr lvl="1"/>
            <a:r>
              <a:rPr lang="en-US" dirty="0" smtClean="0"/>
              <a:t>Are suitable for children to view (prior to 9pm)</a:t>
            </a:r>
          </a:p>
          <a:p>
            <a:pPr lvl="1"/>
            <a:r>
              <a:rPr lang="en-US" dirty="0" smtClean="0"/>
              <a:t>Do not represent women in a sexist way</a:t>
            </a:r>
          </a:p>
          <a:p>
            <a:pPr lvl="1"/>
            <a:r>
              <a:rPr lang="en-US" dirty="0" smtClean="0"/>
              <a:t>Do not use violent of sexually explicit material</a:t>
            </a:r>
          </a:p>
          <a:p>
            <a:pPr lvl="1"/>
            <a:r>
              <a:rPr lang="en-US" dirty="0" smtClean="0"/>
              <a:t>Do not give false facts about their own or rival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exists for alcohol ads in which drinking cannot be represented as daring or clever, or as bringing success in relationships or other parts of life. </a:t>
            </a:r>
          </a:p>
          <a:p>
            <a:r>
              <a:rPr lang="en-US" dirty="0" smtClean="0"/>
              <a:t>It must also be obvious that the people appearing in the advert are old enough to legally drink.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6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While watching TV adverts, take note of:</a:t>
            </a:r>
            <a:endParaRPr lang="en-US" dirty="0"/>
          </a:p>
          <a:p>
            <a:pPr lvl="1"/>
            <a:r>
              <a:rPr lang="en-US" dirty="0"/>
              <a:t>Use of slogans</a:t>
            </a:r>
          </a:p>
          <a:p>
            <a:pPr lvl="1"/>
            <a:r>
              <a:rPr lang="en-US" dirty="0"/>
              <a:t>Use and placement of text</a:t>
            </a:r>
          </a:p>
          <a:p>
            <a:pPr lvl="1"/>
            <a:r>
              <a:rPr lang="en-US" dirty="0"/>
              <a:t>Font type, size and colour</a:t>
            </a:r>
          </a:p>
          <a:p>
            <a:pPr lvl="1"/>
            <a:r>
              <a:rPr lang="en-US" dirty="0"/>
              <a:t>Where the product is placed</a:t>
            </a:r>
          </a:p>
          <a:p>
            <a:pPr lvl="1"/>
            <a:r>
              <a:rPr lang="en-US" dirty="0"/>
              <a:t>The image(s) that accompany product</a:t>
            </a:r>
          </a:p>
          <a:p>
            <a:pPr lvl="1"/>
            <a:r>
              <a:rPr lang="en-US" dirty="0"/>
              <a:t>Use of sound/dialogue</a:t>
            </a:r>
          </a:p>
          <a:p>
            <a:pPr lvl="1"/>
            <a:r>
              <a:rPr lang="en-US" dirty="0"/>
              <a:t>Where the advert appeared (magazine, channel, time)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Plenary/Homework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While watching television tonight, take note of the </a:t>
            </a:r>
            <a:r>
              <a:rPr lang="en-US" sz="4000" b="1" dirty="0" smtClean="0"/>
              <a:t>adverts that are on during </a:t>
            </a:r>
            <a:r>
              <a:rPr lang="en-US" sz="4000" b="1" dirty="0" smtClean="0">
                <a:solidFill>
                  <a:srgbClr val="FF0000"/>
                </a:solidFill>
              </a:rPr>
              <a:t>one</a:t>
            </a:r>
            <a:r>
              <a:rPr lang="en-US" sz="4000" b="1" dirty="0" smtClean="0"/>
              <a:t> program you watch between 6-10:30pm</a:t>
            </a:r>
            <a:r>
              <a:rPr lang="en-US" sz="4000" dirty="0" smtClean="0"/>
              <a:t>. </a:t>
            </a:r>
          </a:p>
          <a:p>
            <a:r>
              <a:rPr lang="en-US" sz="4000" dirty="0" smtClean="0"/>
              <a:t>We will share and discuss these at the start of tomorrow’s lesson.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2883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TIME: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PROGRAM: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smtClean="0">
                <a:solidFill>
                  <a:srgbClr val="00B050"/>
                </a:solidFill>
              </a:rPr>
              <a:t>ADVERTS: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Think of </a:t>
            </a:r>
            <a:r>
              <a:rPr lang="en-US" sz="3600" b="1" dirty="0" smtClean="0"/>
              <a:t>three</a:t>
            </a:r>
            <a:r>
              <a:rPr lang="en-US" sz="3600" dirty="0" smtClean="0"/>
              <a:t> advertisements that you have enjoyed on the television recently.</a:t>
            </a:r>
          </a:p>
          <a:p>
            <a:pPr lvl="1"/>
            <a:r>
              <a:rPr lang="en-US" sz="3600" b="1" dirty="0" smtClean="0"/>
              <a:t>Why</a:t>
            </a:r>
            <a:r>
              <a:rPr lang="en-US" sz="3600" dirty="0" smtClean="0"/>
              <a:t> did you like them?</a:t>
            </a:r>
          </a:p>
          <a:p>
            <a:pPr lvl="1"/>
            <a:r>
              <a:rPr lang="en-US" sz="3600" dirty="0" smtClean="0"/>
              <a:t>What sort of </a:t>
            </a:r>
            <a:r>
              <a:rPr lang="en-US" sz="3600" b="1" dirty="0" smtClean="0"/>
              <a:t>products</a:t>
            </a:r>
            <a:r>
              <a:rPr lang="en-US" sz="3600" dirty="0" smtClean="0"/>
              <a:t> did they advertise?</a:t>
            </a:r>
          </a:p>
          <a:p>
            <a:pPr lvl="1"/>
            <a:r>
              <a:rPr lang="en-US" sz="3600" dirty="0" smtClean="0"/>
              <a:t>Did they </a:t>
            </a:r>
            <a:r>
              <a:rPr lang="en-US" sz="3600" b="1" dirty="0" smtClean="0"/>
              <a:t>persuade you to buy</a:t>
            </a:r>
            <a:r>
              <a:rPr lang="en-US" sz="3600" dirty="0" smtClean="0"/>
              <a:t> the product?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53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866">
            <a:off x="2308318" y="219700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favourite</a:t>
            </a:r>
            <a:r>
              <a:rPr lang="en-US" dirty="0" smtClean="0"/>
              <a:t> advert….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Advertisements are </a:t>
            </a:r>
            <a:r>
              <a:rPr lang="en-US" sz="3600" b="1" dirty="0" smtClean="0"/>
              <a:t>expensive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They are well placed to ensure people who watch </a:t>
            </a:r>
            <a:r>
              <a:rPr lang="en-US" sz="3600" b="1" dirty="0" smtClean="0"/>
              <a:t>will buy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Advertisers must consider:</a:t>
            </a:r>
          </a:p>
          <a:p>
            <a:pPr lvl="1"/>
            <a:r>
              <a:rPr lang="en-US" sz="3600" b="1" dirty="0" smtClean="0"/>
              <a:t>Time </a:t>
            </a:r>
            <a:r>
              <a:rPr lang="en-US" sz="3600" dirty="0" smtClean="0"/>
              <a:t>of day</a:t>
            </a:r>
          </a:p>
          <a:p>
            <a:pPr lvl="1"/>
            <a:r>
              <a:rPr lang="en-US" sz="3600" b="1" dirty="0" smtClean="0"/>
              <a:t>Program</a:t>
            </a:r>
            <a:r>
              <a:rPr lang="en-US" sz="3600" dirty="0" smtClean="0"/>
              <a:t> being shown</a:t>
            </a:r>
          </a:p>
          <a:p>
            <a:pPr lvl="1"/>
            <a:r>
              <a:rPr lang="en-US" sz="3600" b="1" dirty="0" smtClean="0"/>
              <a:t>Target audience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8135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example, what type of ads would you expect to see….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a Countdown program on Channel 4 at 3:15 in the afternoon?</a:t>
            </a:r>
          </a:p>
          <a:p>
            <a:r>
              <a:rPr lang="en-US" dirty="0" smtClean="0"/>
              <a:t>During a Tuesday night football match on ITV1 at 7:30pm?</a:t>
            </a:r>
          </a:p>
          <a:p>
            <a:r>
              <a:rPr lang="en-US" dirty="0" smtClean="0"/>
              <a:t>During a Miami Ink episode on Discovery on a Saturday afternoon?</a:t>
            </a:r>
          </a:p>
          <a:p>
            <a:r>
              <a:rPr lang="en-US" dirty="0" smtClean="0"/>
              <a:t>During the Hit40UK countdown on 4Music on a Saturday at 5pm?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7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r>
              <a:rPr lang="en-US" dirty="0" smtClean="0"/>
              <a:t>Television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Viewers are divided into</a:t>
            </a:r>
            <a:r>
              <a:rPr lang="en-US" sz="4000" b="1" dirty="0" smtClean="0"/>
              <a:t> categories </a:t>
            </a:r>
            <a:r>
              <a:rPr lang="en-US" sz="4000" dirty="0" smtClean="0"/>
              <a:t>– a group of consumers or viewers that share certain characteristics, such as age or income.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72460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548">
            <a:off x="5396753" y="4038600"/>
            <a:ext cx="3725333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0" y="1701863"/>
            <a:ext cx="3962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number of people in a category that could be watching is called a </a:t>
            </a:r>
            <a:r>
              <a:rPr lang="en-US" sz="4000" b="1" dirty="0" smtClean="0"/>
              <a:t>universe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434">
            <a:off x="164329" y="876473"/>
            <a:ext cx="428625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862">
            <a:off x="1202975" y="3606802"/>
            <a:ext cx="41148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3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Children</a:t>
            </a:r>
            <a:r>
              <a:rPr lang="en-US" sz="4000" dirty="0" smtClean="0"/>
              <a:t> can be targeted by using advertising slots on </a:t>
            </a:r>
            <a:r>
              <a:rPr lang="en-US" sz="4000" dirty="0" smtClean="0"/>
              <a:t>CITV.</a:t>
            </a:r>
            <a:endParaRPr lang="en-US" sz="4000" dirty="0" smtClean="0"/>
          </a:p>
          <a:p>
            <a:r>
              <a:rPr lang="en-US" sz="4000" b="1" dirty="0" smtClean="0"/>
              <a:t>Adults</a:t>
            </a:r>
            <a:r>
              <a:rPr lang="en-US" sz="4000" dirty="0" smtClean="0"/>
              <a:t> can be targeted by using advertising slots in peak viewing times like when </a:t>
            </a:r>
            <a:r>
              <a:rPr lang="en-US" sz="4000" dirty="0" smtClean="0"/>
              <a:t>X Factor </a:t>
            </a:r>
            <a:r>
              <a:rPr lang="en-US" sz="4000" dirty="0" smtClean="0"/>
              <a:t>or Coronation Street are on.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88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</TotalTime>
  <Words>929</Words>
  <Application>Microsoft Office PowerPoint</Application>
  <PresentationFormat>On-screen Show (4:3)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Module</vt:lpstr>
      <vt:lpstr>Advertising Across Platforms</vt:lpstr>
      <vt:lpstr>Lesson Objective</vt:lpstr>
      <vt:lpstr>Starter</vt:lpstr>
      <vt:lpstr>My favourite advert….</vt:lpstr>
      <vt:lpstr>PowerPoint Presentation</vt:lpstr>
      <vt:lpstr>For example, what type of ads would you expect to see….</vt:lpstr>
      <vt:lpstr>Television Advertising</vt:lpstr>
      <vt:lpstr>PowerPoint Presentation</vt:lpstr>
      <vt:lpstr>For example…</vt:lpstr>
      <vt:lpstr>PowerPoint Presentation</vt:lpstr>
      <vt:lpstr>PowerPoint Presentation</vt:lpstr>
      <vt:lpstr>PowerPoint Presentation</vt:lpstr>
      <vt:lpstr>Task</vt:lpstr>
      <vt:lpstr>Television Ratings</vt:lpstr>
      <vt:lpstr>PowerPoint Presentation</vt:lpstr>
      <vt:lpstr>PowerPoint Presentation</vt:lpstr>
      <vt:lpstr>Analysing television adverts</vt:lpstr>
      <vt:lpstr>PowerPoint Presentation</vt:lpstr>
      <vt:lpstr>Maslow’s Needs Analysis</vt:lpstr>
      <vt:lpstr>Industry</vt:lpstr>
      <vt:lpstr>For example….</vt:lpstr>
      <vt:lpstr>Things to consider….</vt:lpstr>
      <vt:lpstr>Plenary/Homework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Across Platforms</dc:title>
  <dc:creator>Krista N Carson</dc:creator>
  <cp:lastModifiedBy>Krista Carson</cp:lastModifiedBy>
  <cp:revision>29</cp:revision>
  <dcterms:created xsi:type="dcterms:W3CDTF">2010-12-12T15:28:46Z</dcterms:created>
  <dcterms:modified xsi:type="dcterms:W3CDTF">2012-01-23T15:02:54Z</dcterms:modified>
</cp:coreProperties>
</file>