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59" r:id="rId4"/>
    <p:sldId id="263" r:id="rId5"/>
    <p:sldId id="257" r:id="rId6"/>
    <p:sldId id="261" r:id="rId7"/>
    <p:sldId id="258" r:id="rId8"/>
    <p:sldId id="262"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6" d="100"/>
          <a:sy n="56" d="100"/>
        </p:scale>
        <p:origin x="-96" y="-72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0C9BA429-BBBE-478E-A1EC-957A3D8B6EE1}" type="datetimeFigureOut">
              <a:rPr lang="en-US" smtClean="0"/>
              <a:pPr/>
              <a:t>5/26/2011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1BCB07-0643-46B4-971A-1CBE30A79EB6}"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C9BA429-BBBE-478E-A1EC-957A3D8B6EE1}" type="datetimeFigureOut">
              <a:rPr lang="en-US" smtClean="0"/>
              <a:pPr/>
              <a:t>5/26/2011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1BCB07-0643-46B4-971A-1CBE30A79EB6}"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C9BA429-BBBE-478E-A1EC-957A3D8B6EE1}" type="datetimeFigureOut">
              <a:rPr lang="en-US" smtClean="0"/>
              <a:pPr/>
              <a:t>5/26/2011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1BCB07-0643-46B4-971A-1CBE30A79EB6}"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C9BA429-BBBE-478E-A1EC-957A3D8B6EE1}" type="datetimeFigureOut">
              <a:rPr lang="en-US" smtClean="0"/>
              <a:pPr/>
              <a:t>5/26/2011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1BCB07-0643-46B4-971A-1CBE30A79EB6}"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C9BA429-BBBE-478E-A1EC-957A3D8B6EE1}" type="datetimeFigureOut">
              <a:rPr lang="en-US" smtClean="0"/>
              <a:pPr/>
              <a:t>5/26/2011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1BCB07-0643-46B4-971A-1CBE30A79EB6}"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0C9BA429-BBBE-478E-A1EC-957A3D8B6EE1}" type="datetimeFigureOut">
              <a:rPr lang="en-US" smtClean="0"/>
              <a:pPr/>
              <a:t>5/26/2011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21BCB07-0643-46B4-971A-1CBE30A79EB6}"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0C9BA429-BBBE-478E-A1EC-957A3D8B6EE1}" type="datetimeFigureOut">
              <a:rPr lang="en-US" smtClean="0"/>
              <a:pPr/>
              <a:t>5/26/2011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21BCB07-0643-46B4-971A-1CBE30A79EB6}"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0C9BA429-BBBE-478E-A1EC-957A3D8B6EE1}" type="datetimeFigureOut">
              <a:rPr lang="en-US" smtClean="0"/>
              <a:pPr/>
              <a:t>5/26/2011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21BCB07-0643-46B4-971A-1CBE30A79EB6}"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9BA429-BBBE-478E-A1EC-957A3D8B6EE1}" type="datetimeFigureOut">
              <a:rPr lang="en-US" smtClean="0"/>
              <a:pPr/>
              <a:t>5/26/2011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21BCB07-0643-46B4-971A-1CBE30A79EB6}"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C9BA429-BBBE-478E-A1EC-957A3D8B6EE1}" type="datetimeFigureOut">
              <a:rPr lang="en-US" smtClean="0"/>
              <a:pPr/>
              <a:t>5/26/2011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21BCB07-0643-46B4-971A-1CBE30A79EB6}"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C9BA429-BBBE-478E-A1EC-957A3D8B6EE1}" type="datetimeFigureOut">
              <a:rPr lang="en-US" smtClean="0"/>
              <a:pPr/>
              <a:t>5/26/2011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21BCB07-0643-46B4-971A-1CBE30A79EB6}"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9BA429-BBBE-478E-A1EC-957A3D8B6EE1}" type="datetimeFigureOut">
              <a:rPr lang="en-US" smtClean="0"/>
              <a:pPr/>
              <a:t>5/26/2011</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1BCB07-0643-46B4-971A-1CBE30A79EB6}"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How Magazines are Controversial </a:t>
            </a:r>
            <a:endParaRPr lang="en-GB" dirty="0"/>
          </a:p>
        </p:txBody>
      </p:sp>
      <p:sp>
        <p:nvSpPr>
          <p:cNvPr id="3" name="Subtitle 2"/>
          <p:cNvSpPr>
            <a:spLocks noGrp="1"/>
          </p:cNvSpPr>
          <p:nvPr>
            <p:ph type="subTitle" idx="1"/>
          </p:nvPr>
        </p:nvSpPr>
        <p:spPr/>
        <p:txBody>
          <a:bodyPr/>
          <a:lstStyle/>
          <a:p>
            <a:r>
              <a:rPr lang="en-GB" dirty="0" smtClean="0"/>
              <a:t>..especially ones aimed at teen girls!</a:t>
            </a:r>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Lesson Objective</a:t>
            </a:r>
            <a:endParaRPr lang="en-GB" dirty="0"/>
          </a:p>
        </p:txBody>
      </p:sp>
      <p:sp>
        <p:nvSpPr>
          <p:cNvPr id="3" name="Content Placeholder 2"/>
          <p:cNvSpPr>
            <a:spLocks noGrp="1"/>
          </p:cNvSpPr>
          <p:nvPr>
            <p:ph idx="1"/>
          </p:nvPr>
        </p:nvSpPr>
        <p:spPr/>
        <p:txBody>
          <a:bodyPr>
            <a:normAutofit fontScale="92500"/>
          </a:bodyPr>
          <a:lstStyle/>
          <a:p>
            <a:r>
              <a:rPr lang="en-GB" sz="4800" dirty="0" smtClean="0"/>
              <a:t>At the end of this lesson we will have written a personal response about whether or not we feel that magazines aimed at teenage girls are fair assessments of what the average teen feels/needs.</a:t>
            </a:r>
            <a:endParaRPr lang="en-GB" sz="4800" dirty="0"/>
          </a:p>
        </p:txBody>
      </p:sp>
    </p:spTree>
    <p:extLst>
      <p:ext uri="{BB962C8B-B14F-4D97-AF65-F5344CB8AC3E}">
        <p14:creationId xmlns:p14="http://schemas.microsoft.com/office/powerpoint/2010/main" val="29680820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Starter</a:t>
            </a:r>
            <a:endParaRPr lang="en-GB" dirty="0"/>
          </a:p>
        </p:txBody>
      </p:sp>
      <p:sp>
        <p:nvSpPr>
          <p:cNvPr id="3" name="Content Placeholder 2"/>
          <p:cNvSpPr>
            <a:spLocks noGrp="1"/>
          </p:cNvSpPr>
          <p:nvPr>
            <p:ph idx="1"/>
          </p:nvPr>
        </p:nvSpPr>
        <p:spPr>
          <a:xfrm>
            <a:off x="457200" y="836712"/>
            <a:ext cx="3106688" cy="4525963"/>
          </a:xfrm>
        </p:spPr>
        <p:txBody>
          <a:bodyPr>
            <a:noAutofit/>
          </a:bodyPr>
          <a:lstStyle/>
          <a:p>
            <a:r>
              <a:rPr lang="en-GB" sz="4400" dirty="0" smtClean="0"/>
              <a:t>According to this cover, what sort of things interests teenage girls?</a:t>
            </a:r>
            <a:endParaRPr lang="en-GB" sz="4400" dirty="0"/>
          </a:p>
        </p:txBody>
      </p:sp>
      <p:pic>
        <p:nvPicPr>
          <p:cNvPr id="1026" name="Picture 2" descr="http://madnews.files.wordpress.com/2010/04/suga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63888" y="-33453"/>
            <a:ext cx="5580112" cy="75101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478941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madnews.files.wordpress.com/2010/04/suga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63888" y="-33453"/>
            <a:ext cx="5580112" cy="7510174"/>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GB" dirty="0" smtClean="0"/>
              <a:t>Starter</a:t>
            </a:r>
            <a:endParaRPr lang="en-GB" dirty="0"/>
          </a:p>
        </p:txBody>
      </p:sp>
      <p:sp>
        <p:nvSpPr>
          <p:cNvPr id="3" name="Content Placeholder 2"/>
          <p:cNvSpPr>
            <a:spLocks noGrp="1"/>
          </p:cNvSpPr>
          <p:nvPr>
            <p:ph idx="1"/>
          </p:nvPr>
        </p:nvSpPr>
        <p:spPr>
          <a:xfrm>
            <a:off x="0" y="836712"/>
            <a:ext cx="3851920" cy="4525963"/>
          </a:xfrm>
        </p:spPr>
        <p:txBody>
          <a:bodyPr>
            <a:noAutofit/>
          </a:bodyPr>
          <a:lstStyle/>
          <a:p>
            <a:r>
              <a:rPr lang="en-GB" sz="4400" dirty="0" smtClean="0"/>
              <a:t>Are these interests representative of a majority of teenage girls? Why or why not?</a:t>
            </a:r>
            <a:endParaRPr lang="en-GB" sz="4400" dirty="0"/>
          </a:p>
        </p:txBody>
      </p:sp>
    </p:spTree>
    <p:extLst>
      <p:ext uri="{BB962C8B-B14F-4D97-AF65-F5344CB8AC3E}">
        <p14:creationId xmlns:p14="http://schemas.microsoft.com/office/powerpoint/2010/main" val="22016484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Some common concerns regarding teen magazines….</a:t>
            </a:r>
            <a:endParaRPr lang="en-GB" dirty="0"/>
          </a:p>
        </p:txBody>
      </p:sp>
      <p:sp>
        <p:nvSpPr>
          <p:cNvPr id="3" name="Content Placeholder 2"/>
          <p:cNvSpPr>
            <a:spLocks noGrp="1"/>
          </p:cNvSpPr>
          <p:nvPr>
            <p:ph idx="1"/>
          </p:nvPr>
        </p:nvSpPr>
        <p:spPr/>
        <p:txBody>
          <a:bodyPr>
            <a:normAutofit lnSpcReduction="10000"/>
          </a:bodyPr>
          <a:lstStyle/>
          <a:p>
            <a:r>
              <a:rPr lang="en-GB" dirty="0" smtClean="0"/>
              <a:t>The magazines are too concerned with sexual matters.</a:t>
            </a:r>
          </a:p>
          <a:p>
            <a:r>
              <a:rPr lang="en-GB" dirty="0" smtClean="0"/>
              <a:t>The magazines make teenage girls too self-conscious about their appearance, weight, etc.</a:t>
            </a:r>
          </a:p>
          <a:p>
            <a:r>
              <a:rPr lang="en-GB" dirty="0" smtClean="0"/>
              <a:t>The magazines encourage girls to spend too much by advertising luxury goods. </a:t>
            </a:r>
          </a:p>
          <a:p>
            <a:r>
              <a:rPr lang="en-GB" dirty="0" smtClean="0"/>
              <a:t>The magazines treat girls as though they are interested only in boys, and do not deal with issues like ambitions, hobbies, etc. </a:t>
            </a:r>
          </a:p>
        </p:txBody>
      </p:sp>
      <p:sp>
        <p:nvSpPr>
          <p:cNvPr id="4" name="Rounded Rectangle 3"/>
          <p:cNvSpPr/>
          <p:nvPr/>
        </p:nvSpPr>
        <p:spPr>
          <a:xfrm>
            <a:off x="428596" y="5857892"/>
            <a:ext cx="2857520" cy="78581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Do you agree or disagree with the above statements? </a:t>
            </a:r>
            <a:endParaRPr lang="en-GB" dirty="0"/>
          </a:p>
        </p:txBody>
      </p:sp>
      <p:sp>
        <p:nvSpPr>
          <p:cNvPr id="5" name="Rounded Rectangle 4"/>
          <p:cNvSpPr/>
          <p:nvPr/>
        </p:nvSpPr>
        <p:spPr>
          <a:xfrm>
            <a:off x="3428992" y="5857892"/>
            <a:ext cx="5429288" cy="785818"/>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In groups, take a look through one of the magazines provided to you. Try to find examples of where these concerns are evident. </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fade">
                                      <p:cBhvr>
                                        <p:cTn id="2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Some common concerns regarding teen magazines….</a:t>
            </a:r>
            <a:endParaRPr lang="en-GB" dirty="0"/>
          </a:p>
        </p:txBody>
      </p:sp>
      <p:sp>
        <p:nvSpPr>
          <p:cNvPr id="3" name="Content Placeholder 2"/>
          <p:cNvSpPr>
            <a:spLocks noGrp="1"/>
          </p:cNvSpPr>
          <p:nvPr>
            <p:ph idx="1"/>
          </p:nvPr>
        </p:nvSpPr>
        <p:spPr/>
        <p:txBody>
          <a:bodyPr>
            <a:normAutofit fontScale="85000" lnSpcReduction="20000"/>
          </a:bodyPr>
          <a:lstStyle/>
          <a:p>
            <a:r>
              <a:rPr lang="en-GB" dirty="0"/>
              <a:t>The magazines encourage girls not to expect much from life. </a:t>
            </a:r>
          </a:p>
          <a:p>
            <a:r>
              <a:rPr lang="en-GB" dirty="0"/>
              <a:t>The magazines encourage mindless adoration of ‘brainless’ hunks.</a:t>
            </a:r>
          </a:p>
          <a:p>
            <a:r>
              <a:rPr lang="en-GB" dirty="0"/>
              <a:t>The magazines feed customers to the music and fashion industry.</a:t>
            </a:r>
          </a:p>
          <a:p>
            <a:r>
              <a:rPr lang="en-GB" dirty="0"/>
              <a:t>The magazines are trying to hook the readers who will later go on and read adult magazines.</a:t>
            </a:r>
          </a:p>
          <a:p>
            <a:r>
              <a:rPr lang="en-GB" dirty="0"/>
              <a:t>The magazines encourage stereotypes.</a:t>
            </a:r>
          </a:p>
          <a:p>
            <a:r>
              <a:rPr lang="en-GB" dirty="0"/>
              <a:t>The magazines stop students from reading better material and getting on with their studies.</a:t>
            </a:r>
          </a:p>
          <a:p>
            <a:endParaRPr lang="en-GB" dirty="0" smtClean="0"/>
          </a:p>
        </p:txBody>
      </p:sp>
      <p:sp>
        <p:nvSpPr>
          <p:cNvPr id="4" name="Rounded Rectangle 3"/>
          <p:cNvSpPr/>
          <p:nvPr/>
        </p:nvSpPr>
        <p:spPr>
          <a:xfrm>
            <a:off x="428596" y="5857892"/>
            <a:ext cx="2857520" cy="78581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Do you agree or disagree with the above statements? </a:t>
            </a:r>
            <a:endParaRPr lang="en-GB" dirty="0"/>
          </a:p>
        </p:txBody>
      </p:sp>
      <p:sp>
        <p:nvSpPr>
          <p:cNvPr id="5" name="Rounded Rectangle 4"/>
          <p:cNvSpPr/>
          <p:nvPr/>
        </p:nvSpPr>
        <p:spPr>
          <a:xfrm>
            <a:off x="3428992" y="5857892"/>
            <a:ext cx="5429288" cy="785818"/>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In groups, take a look through one of the magazines provided to you. Try to find examples of where these concerns are evident. </a:t>
            </a:r>
            <a:endParaRPr lang="en-GB" dirty="0"/>
          </a:p>
        </p:txBody>
      </p:sp>
    </p:spTree>
    <p:extLst>
      <p:ext uri="{BB962C8B-B14F-4D97-AF65-F5344CB8AC3E}">
        <p14:creationId xmlns:p14="http://schemas.microsoft.com/office/powerpoint/2010/main" val="9011429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5"/>
                                        </p:tgtEl>
                                        <p:attrNameLst>
                                          <p:attrName>style.visibility</p:attrName>
                                        </p:attrNameLst>
                                      </p:cBhvr>
                                      <p:to>
                                        <p:strVal val="visible"/>
                                      </p:to>
                                    </p:set>
                                    <p:animEffect transition="in" filter="fade">
                                      <p:cBhvr>
                                        <p:cTn id="3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1414"/>
            <a:ext cx="8229600" cy="1143000"/>
          </a:xfrm>
        </p:spPr>
        <p:txBody>
          <a:bodyPr/>
          <a:lstStyle/>
          <a:p>
            <a:r>
              <a:rPr lang="en-GB" dirty="0" smtClean="0"/>
              <a:t>Writing task</a:t>
            </a:r>
            <a:endParaRPr lang="en-GB" dirty="0"/>
          </a:p>
        </p:txBody>
      </p:sp>
      <p:sp>
        <p:nvSpPr>
          <p:cNvPr id="3" name="Content Placeholder 2"/>
          <p:cNvSpPr>
            <a:spLocks noGrp="1"/>
          </p:cNvSpPr>
          <p:nvPr>
            <p:ph idx="1"/>
          </p:nvPr>
        </p:nvSpPr>
        <p:spPr>
          <a:xfrm>
            <a:off x="457200" y="928670"/>
            <a:ext cx="8229600" cy="5668682"/>
          </a:xfrm>
        </p:spPr>
        <p:txBody>
          <a:bodyPr>
            <a:normAutofit fontScale="92500" lnSpcReduction="20000"/>
          </a:bodyPr>
          <a:lstStyle/>
          <a:p>
            <a:r>
              <a:rPr lang="en-GB" dirty="0" smtClean="0"/>
              <a:t>Now it’s </a:t>
            </a:r>
            <a:r>
              <a:rPr lang="en-GB" dirty="0" smtClean="0"/>
              <a:t>your turn to weigh in on the issue.</a:t>
            </a:r>
          </a:p>
          <a:p>
            <a:r>
              <a:rPr lang="en-GB" dirty="0" smtClean="0"/>
              <a:t>Using the rest of the class period, write an opinion piece on </a:t>
            </a:r>
            <a:r>
              <a:rPr lang="en-GB" sz="3100" b="1" dirty="0" smtClean="0"/>
              <a:t>whether you </a:t>
            </a:r>
            <a:r>
              <a:rPr lang="en-GB" sz="3100" b="1" dirty="0" smtClean="0">
                <a:solidFill>
                  <a:srgbClr val="FF0000"/>
                </a:solidFill>
              </a:rPr>
              <a:t>agree or disagree </a:t>
            </a:r>
            <a:r>
              <a:rPr lang="en-GB" sz="3100" dirty="0" smtClean="0"/>
              <a:t>with </a:t>
            </a:r>
            <a:r>
              <a:rPr lang="en-GB" sz="3100" dirty="0" smtClean="0"/>
              <a:t>the statement that magazines aimed at teenage girls </a:t>
            </a:r>
            <a:r>
              <a:rPr lang="en-GB" sz="3100" smtClean="0"/>
              <a:t>are inappropriate. </a:t>
            </a:r>
          </a:p>
          <a:p>
            <a:r>
              <a:rPr lang="en-GB" smtClean="0"/>
              <a:t>And </a:t>
            </a:r>
            <a:r>
              <a:rPr lang="en-GB" dirty="0" smtClean="0"/>
              <a:t>effective essay will examine </a:t>
            </a:r>
            <a:r>
              <a:rPr lang="en-GB" b="1" dirty="0" smtClean="0"/>
              <a:t>all ten points</a:t>
            </a:r>
            <a:r>
              <a:rPr lang="en-GB" dirty="0" smtClean="0"/>
              <a:t>, using the magazine you’ve just looked at as proof</a:t>
            </a:r>
          </a:p>
          <a:p>
            <a:pPr lvl="1"/>
            <a:r>
              <a:rPr lang="en-GB" dirty="0" smtClean="0"/>
              <a:t>i.e. “One of the points made is that magazines are too concerned with sexual matters. I agree with this statement, because in the magazine we looked at in class there were ‘x’ number of articles devoted to sex. The articles are also making sex sound like it is something </a:t>
            </a:r>
            <a:r>
              <a:rPr lang="en-GB" i="1" dirty="0" smtClean="0"/>
              <a:t>everyone </a:t>
            </a:r>
            <a:r>
              <a:rPr lang="en-GB" dirty="0" smtClean="0"/>
              <a:t>is (or should be) doing, which is just encouraging young people to do something that they really should be more careful about.”</a:t>
            </a:r>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Plenary</a:t>
            </a:r>
            <a:endParaRPr lang="en-GB" dirty="0"/>
          </a:p>
        </p:txBody>
      </p:sp>
      <p:sp>
        <p:nvSpPr>
          <p:cNvPr id="3" name="Content Placeholder 2"/>
          <p:cNvSpPr>
            <a:spLocks noGrp="1"/>
          </p:cNvSpPr>
          <p:nvPr>
            <p:ph idx="1"/>
          </p:nvPr>
        </p:nvSpPr>
        <p:spPr/>
        <p:txBody>
          <a:bodyPr>
            <a:normAutofit/>
          </a:bodyPr>
          <a:lstStyle/>
          <a:p>
            <a:r>
              <a:rPr lang="en-GB" sz="5400" dirty="0" smtClean="0"/>
              <a:t>What do you feel magazines aimed at teenage girls could do to improve their reputation or reliability?</a:t>
            </a:r>
            <a:endParaRPr lang="en-GB" sz="5400" dirty="0"/>
          </a:p>
        </p:txBody>
      </p:sp>
    </p:spTree>
    <p:extLst>
      <p:ext uri="{BB962C8B-B14F-4D97-AF65-F5344CB8AC3E}">
        <p14:creationId xmlns:p14="http://schemas.microsoft.com/office/powerpoint/2010/main" val="308807210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89</TotalTime>
  <Words>463</Words>
  <Application>Microsoft Office PowerPoint</Application>
  <PresentationFormat>On-screen Show (4:3)</PresentationFormat>
  <Paragraphs>31</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How Magazines are Controversial </vt:lpstr>
      <vt:lpstr>Lesson Objective</vt:lpstr>
      <vt:lpstr>Starter</vt:lpstr>
      <vt:lpstr>Starter</vt:lpstr>
      <vt:lpstr>Some common concerns regarding teen magazines….</vt:lpstr>
      <vt:lpstr>Some common concerns regarding teen magazines….</vt:lpstr>
      <vt:lpstr>Writing task</vt:lpstr>
      <vt:lpstr>Plenary</vt:lpstr>
    </vt:vector>
  </TitlesOfParts>
  <Company>Swavesey Village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Magazines are Controversial</dc:title>
  <dc:creator>Swavesey Village College</dc:creator>
  <cp:lastModifiedBy>krista carson</cp:lastModifiedBy>
  <cp:revision>15</cp:revision>
  <dcterms:created xsi:type="dcterms:W3CDTF">2009-02-04T08:24:35Z</dcterms:created>
  <dcterms:modified xsi:type="dcterms:W3CDTF">2011-05-26T13:27:53Z</dcterms:modified>
</cp:coreProperties>
</file>