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6" r:id="rId2"/>
    <p:sldId id="277" r:id="rId3"/>
    <p:sldId id="259" r:id="rId4"/>
    <p:sldId id="265" r:id="rId5"/>
    <p:sldId id="271" r:id="rId6"/>
    <p:sldId id="272" r:id="rId7"/>
    <p:sldId id="284" r:id="rId8"/>
    <p:sldId id="278" r:id="rId9"/>
    <p:sldId id="283" r:id="rId10"/>
    <p:sldId id="258" r:id="rId11"/>
    <p:sldId id="269" r:id="rId12"/>
    <p:sldId id="289" r:id="rId13"/>
    <p:sldId id="291" r:id="rId14"/>
    <p:sldId id="290" r:id="rId15"/>
    <p:sldId id="285" r:id="rId16"/>
    <p:sldId id="286" r:id="rId17"/>
    <p:sldId id="287" r:id="rId18"/>
    <p:sldId id="288" r:id="rId19"/>
    <p:sldId id="267" r:id="rId20"/>
    <p:sldId id="261" r:id="rId21"/>
    <p:sldId id="264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A023-3F1C-487B-A317-28979A6AC0C5}" type="datetimeFigureOut">
              <a:rPr lang="en-US" smtClean="0"/>
              <a:pPr/>
              <a:t>5/26/2011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6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A023-3F1C-487B-A317-28979A6AC0C5}" type="datetimeFigureOut">
              <a:rPr lang="en-US" smtClean="0"/>
              <a:pPr/>
              <a:t>5/26/2011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08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A023-3F1C-487B-A317-28979A6AC0C5}" type="datetimeFigureOut">
              <a:rPr lang="en-US" smtClean="0"/>
              <a:pPr/>
              <a:t>5/26/2011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35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A023-3F1C-487B-A317-28979A6AC0C5}" type="datetimeFigureOut">
              <a:rPr lang="en-US" smtClean="0"/>
              <a:pPr/>
              <a:t>5/26/2011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6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A023-3F1C-487B-A317-28979A6AC0C5}" type="datetimeFigureOut">
              <a:rPr lang="en-US" smtClean="0"/>
              <a:pPr/>
              <a:t>5/26/2011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A023-3F1C-487B-A317-28979A6AC0C5}" type="datetimeFigureOut">
              <a:rPr lang="en-US" smtClean="0"/>
              <a:pPr/>
              <a:t>5/26/2011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A023-3F1C-487B-A317-28979A6AC0C5}" type="datetimeFigureOut">
              <a:rPr lang="en-US" smtClean="0"/>
              <a:pPr/>
              <a:t>5/26/2011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7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A023-3F1C-487B-A317-28979A6AC0C5}" type="datetimeFigureOut">
              <a:rPr lang="en-US" smtClean="0"/>
              <a:pPr/>
              <a:t>5/26/2011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12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A023-3F1C-487B-A317-28979A6AC0C5}" type="datetimeFigureOut">
              <a:rPr lang="en-US" smtClean="0"/>
              <a:pPr/>
              <a:t>5/26/2011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14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A023-3F1C-487B-A317-28979A6AC0C5}" type="datetimeFigureOut">
              <a:rPr lang="en-US" smtClean="0"/>
              <a:pPr/>
              <a:t>5/26/2011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01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A023-3F1C-487B-A317-28979A6AC0C5}" type="datetimeFigureOut">
              <a:rPr lang="en-US" smtClean="0"/>
              <a:pPr/>
              <a:t>5/26/2011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3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A023-3F1C-487B-A317-28979A6AC0C5}" type="datetimeFigureOut">
              <a:rPr lang="en-US" smtClean="0"/>
              <a:pPr/>
              <a:t>5/26/2011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41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hosdatedwho.com/what/publicity_view.asp?RD=004486401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hosdatedwho.com/what/publicity_view.asp?RD=004486401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Media Unit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0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0919" y="107133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What is a magazine?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8434" name="Picture 2" descr="Robert Pattinson Heat Magazine 6 June 2009 Cover Photo - United Kingd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995685" cy="55007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57752" y="1122558"/>
            <a:ext cx="3857652" cy="4339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magazine can be defined as a collection of articles and stories, published at regular intervals and mainly designed for reading at leisure .  Most magazines include photographs. </a:t>
            </a:r>
          </a:p>
          <a:p>
            <a:r>
              <a:rPr lang="en-GB" sz="2400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5143512"/>
            <a:ext cx="8217872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word magazine comes from the Arabic word </a:t>
            </a:r>
            <a:r>
              <a:rPr lang="en-GB" sz="2400" i="1" dirty="0" err="1" smtClean="0"/>
              <a:t>makhazin</a:t>
            </a:r>
            <a:r>
              <a:rPr lang="en-GB" sz="2400" dirty="0" smtClean="0"/>
              <a:t>, which means storehouse; a magazine being a publication that collects together a variety of useful things – a storehouse of information and stories.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43438" y="392523"/>
            <a:ext cx="42862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/>
              <a:t>How do magazine covers try to entice you to pick up the magazine?</a:t>
            </a:r>
            <a:endParaRPr lang="en-GB" sz="5400" dirty="0"/>
          </a:p>
        </p:txBody>
      </p:sp>
      <p:pic>
        <p:nvPicPr>
          <p:cNvPr id="18434" name="Picture 2" descr="Robert Pattinson Heat Magazine 6 June 2009 Cover Photo - United Kingd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3995685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What is a newspaper?</a:t>
            </a:r>
            <a:endParaRPr lang="en-GB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2040" y="1484784"/>
            <a:ext cx="3173354" cy="4724400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A </a:t>
            </a:r>
            <a:r>
              <a:rPr lang="en-GB" sz="3200" dirty="0"/>
              <a:t>regularly scheduled publication containing news, information, and advertising, usually printed on relatively inexpensive, low-grade paper such as </a:t>
            </a:r>
            <a:r>
              <a:rPr lang="en-GB" sz="3200" dirty="0" smtClean="0"/>
              <a:t>newsprint. </a:t>
            </a:r>
          </a:p>
          <a:p>
            <a:endParaRPr lang="en-GB" dirty="0"/>
          </a:p>
        </p:txBody>
      </p:sp>
      <p:pic>
        <p:nvPicPr>
          <p:cNvPr id="12290" name="Picture 2" descr="http://news.sky.com/sky-news/content/StaticFile/jpg/2009/Mar/Week2/15238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220751" cy="53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General-interest </a:t>
            </a:r>
            <a:r>
              <a:rPr lang="en-GB" sz="2800" dirty="0" smtClean="0"/>
              <a:t>newspapers: publish </a:t>
            </a:r>
            <a:r>
              <a:rPr lang="en-GB" sz="2800" dirty="0"/>
              <a:t>stories on local and national political events and personalities, crime, business, entertainment, society and sports. </a:t>
            </a:r>
            <a:endParaRPr lang="en-GB" sz="2800" dirty="0" smtClean="0"/>
          </a:p>
          <a:p>
            <a:r>
              <a:rPr lang="en-GB" sz="2800" dirty="0" smtClean="0"/>
              <a:t>Most </a:t>
            </a:r>
            <a:r>
              <a:rPr lang="en-GB" sz="2800" dirty="0"/>
              <a:t>traditional papers also feature an editorial page containing editorials written by an editor and columns  that express the personal opinions of writers. </a:t>
            </a:r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newspaper is typically funded by paid subscriptions and advertising.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7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22240" y="837867"/>
            <a:ext cx="4286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/>
              <a:t>How do newspapers try to entice you to pick up them up?</a:t>
            </a:r>
            <a:endParaRPr lang="en-GB" sz="5400" dirty="0"/>
          </a:p>
        </p:txBody>
      </p:sp>
      <p:pic>
        <p:nvPicPr>
          <p:cNvPr id="13314" name="Picture 2" descr="http://news.sky.com/sky-news/content/StaticFile/jpg/2009/Mar/Week2/15238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535934" cy="57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CARP Design Principles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98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GB" sz="7200" dirty="0" smtClean="0"/>
              <a:t>1) Contrast</a:t>
            </a:r>
            <a:endParaRPr lang="en-GB" sz="7200" dirty="0"/>
          </a:p>
        </p:txBody>
      </p:sp>
      <p:pic>
        <p:nvPicPr>
          <p:cNvPr id="2050" name="Picture 2" descr="http://i.telegraph.co.uk/telegraph/multimedia/archive/00787/Empire-Darth-Vader_787248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1913"/>
            <a:ext cx="3951337" cy="51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401"/>
            <a:ext cx="7680960" cy="4724400"/>
          </a:xfrm>
        </p:spPr>
        <p:txBody>
          <a:bodyPr>
            <a:normAutofit/>
          </a:bodyPr>
          <a:lstStyle/>
          <a:p>
            <a:r>
              <a:rPr lang="en-GB" sz="8000" dirty="0" smtClean="0"/>
              <a:t>2) Alignment</a:t>
            </a:r>
            <a:endParaRPr lang="en-GB" sz="8000" dirty="0"/>
          </a:p>
        </p:txBody>
      </p:sp>
      <p:pic>
        <p:nvPicPr>
          <p:cNvPr id="3074" name="Picture 2" descr="http://img.xcitefun.net/users/2008/05/3058,xcitefun-angelina-jolie-magazine-covers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9528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680960" cy="1066800"/>
          </a:xfrm>
        </p:spPr>
        <p:txBody>
          <a:bodyPr>
            <a:noAutofit/>
          </a:bodyPr>
          <a:lstStyle/>
          <a:p>
            <a:r>
              <a:rPr lang="en-GB" sz="8000" dirty="0" smtClean="0"/>
              <a:t>3) Repetition</a:t>
            </a:r>
            <a:endParaRPr lang="en-GB" sz="8000" dirty="0"/>
          </a:p>
        </p:txBody>
      </p:sp>
      <p:pic>
        <p:nvPicPr>
          <p:cNvPr id="4098" name="Picture 2" descr="http://gossipteen.com/wp-content/uploads/2009/02/camilla-belle-lucky-magazine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3936337" cy="55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80960" cy="1066800"/>
          </a:xfrm>
        </p:spPr>
        <p:txBody>
          <a:bodyPr>
            <a:noAutofit/>
          </a:bodyPr>
          <a:lstStyle/>
          <a:p>
            <a:r>
              <a:rPr lang="en-GB" sz="8000" dirty="0" smtClean="0"/>
              <a:t>4) Proximity</a:t>
            </a:r>
            <a:endParaRPr lang="en-GB" sz="8000" dirty="0"/>
          </a:p>
        </p:txBody>
      </p:sp>
      <p:pic>
        <p:nvPicPr>
          <p:cNvPr id="5122" name="Picture 2" descr="http://artsytime.com/img/people/best-celebrity-magazine-covers/best-covers-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385042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7680960" cy="1066800"/>
          </a:xfrm>
        </p:spPr>
        <p:txBody>
          <a:bodyPr/>
          <a:lstStyle/>
          <a:p>
            <a:r>
              <a:rPr lang="en-GB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7680960" cy="47244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Each table group will get one A3 chart (on the next slide).</a:t>
            </a:r>
          </a:p>
          <a:p>
            <a:r>
              <a:rPr lang="en-GB" sz="2800" dirty="0" smtClean="0"/>
              <a:t>Each table group will get </a:t>
            </a:r>
            <a:r>
              <a:rPr lang="en-GB" sz="2800" b="1" dirty="0" smtClean="0"/>
              <a:t>one </a:t>
            </a:r>
            <a:r>
              <a:rPr lang="en-GB" sz="2800" dirty="0" smtClean="0"/>
              <a:t>magazine cover/front page of a newspaper.</a:t>
            </a:r>
          </a:p>
          <a:p>
            <a:r>
              <a:rPr lang="en-GB" sz="2800" dirty="0" smtClean="0"/>
              <a:t>Using the magazine cover/page provided, fill in the chart.</a:t>
            </a:r>
          </a:p>
          <a:p>
            <a:r>
              <a:rPr lang="en-GB" sz="2800" dirty="0" smtClean="0"/>
              <a:t>After 5 minutes, switch covers/pagers with another table. </a:t>
            </a:r>
          </a:p>
          <a:p>
            <a:r>
              <a:rPr lang="en-GB" sz="2800" dirty="0" smtClean="0"/>
              <a:t>You should work towards filling the chart, using 4 different covers/pages, by swapping three times.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7200" dirty="0" smtClean="0"/>
              <a:t>At the end of this lesson we will  have discussed how magazines and newspapers attract an audience.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07582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1677888"/>
                <a:gridCol w="1828800"/>
                <a:gridCol w="1828800"/>
                <a:gridCol w="1828800"/>
              </a:tblGrid>
              <a:tr h="137160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Title of the magazine/Newspaper?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Images</a:t>
                      </a:r>
                      <a:r>
                        <a:rPr lang="en-GB" sz="1400" b="1" baseline="0" dirty="0" smtClean="0"/>
                        <a:t> and Colours used?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Examples of the stories inside?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Cost/Anything</a:t>
                      </a:r>
                      <a:r>
                        <a:rPr lang="en-GB" sz="1400" b="1" baseline="0" dirty="0" smtClean="0"/>
                        <a:t> else?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Possible Audience? Why?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285728"/>
            <a:ext cx="4500594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Look at the completed table in front of you.</a:t>
            </a:r>
            <a:endParaRPr lang="en-GB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928794" y="1785926"/>
            <a:ext cx="6715172" cy="107157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1.  </a:t>
            </a:r>
            <a:r>
              <a:rPr lang="en-GB" sz="2400" dirty="0" smtClean="0">
                <a:solidFill>
                  <a:schemeClr val="tx1"/>
                </a:solidFill>
              </a:rPr>
              <a:t>List all of the things you would </a:t>
            </a:r>
            <a:r>
              <a:rPr lang="en-GB" sz="2400" b="1" dirty="0" smtClean="0">
                <a:solidFill>
                  <a:schemeClr val="tx1"/>
                </a:solidFill>
              </a:rPr>
              <a:t>expect to see on the front cover of a magazine/newspaper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2844" y="2928934"/>
            <a:ext cx="6715172" cy="17145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 startAt="2"/>
            </a:pPr>
            <a:r>
              <a:rPr lang="en-GB" sz="2400" dirty="0" smtClean="0">
                <a:solidFill>
                  <a:schemeClr val="tx1"/>
                </a:solidFill>
              </a:rPr>
              <a:t>Now look at the </a:t>
            </a:r>
            <a:r>
              <a:rPr lang="en-GB" sz="2400" b="1" dirty="0" smtClean="0">
                <a:solidFill>
                  <a:schemeClr val="tx1"/>
                </a:solidFill>
              </a:rPr>
              <a:t>images that are used </a:t>
            </a:r>
            <a:r>
              <a:rPr lang="en-GB" sz="2400" dirty="0" smtClean="0">
                <a:solidFill>
                  <a:schemeClr val="tx1"/>
                </a:solidFill>
              </a:rPr>
              <a:t>on the different types of magazines and </a:t>
            </a:r>
            <a:r>
              <a:rPr lang="en-GB" sz="2400" b="1" dirty="0" smtClean="0">
                <a:solidFill>
                  <a:schemeClr val="tx1"/>
                </a:solidFill>
              </a:rPr>
              <a:t>the different stories </a:t>
            </a:r>
            <a:r>
              <a:rPr lang="en-GB" sz="2400" dirty="0" smtClean="0">
                <a:solidFill>
                  <a:schemeClr val="tx1"/>
                </a:solidFill>
              </a:rPr>
              <a:t>you can read in each.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4786322"/>
            <a:ext cx="771530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GB" sz="4000" b="1" dirty="0" smtClean="0"/>
              <a:t>How do the covers tell us the type of </a:t>
            </a:r>
            <a:r>
              <a:rPr lang="en-GB" sz="4000" b="1" i="1" dirty="0" smtClean="0"/>
              <a:t>audience</a:t>
            </a:r>
            <a:r>
              <a:rPr lang="en-GB" sz="4000" b="1" dirty="0" smtClean="0"/>
              <a:t> for </a:t>
            </a:r>
            <a:r>
              <a:rPr lang="en-GB" sz="4000" b="1" smtClean="0"/>
              <a:t>each magazine/newspaper?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5720" y="428604"/>
            <a:ext cx="6429420" cy="1500198"/>
          </a:xfrm>
          <a:prstGeom prst="wedgeRoundRectCallout">
            <a:avLst>
              <a:gd name="adj1" fmla="val -4792"/>
              <a:gd name="adj2" fmla="val 778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Looking at the covers at the front of the class…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43042" y="2500306"/>
            <a:ext cx="6715172" cy="35004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When asked, </a:t>
            </a:r>
            <a:r>
              <a:rPr lang="en-GB" sz="4400" b="1" dirty="0" smtClean="0">
                <a:solidFill>
                  <a:schemeClr val="tx1"/>
                </a:solidFill>
              </a:rPr>
              <a:t>make at least </a:t>
            </a:r>
            <a:r>
              <a:rPr lang="en-GB" sz="4400" b="1" i="1" dirty="0" smtClean="0">
                <a:solidFill>
                  <a:schemeClr val="tx1"/>
                </a:solidFill>
              </a:rPr>
              <a:t>three points </a:t>
            </a:r>
            <a:r>
              <a:rPr lang="en-GB" sz="4400" b="1" dirty="0" smtClean="0">
                <a:solidFill>
                  <a:schemeClr val="tx1"/>
                </a:solidFill>
              </a:rPr>
              <a:t>to show how the front cover suits its audience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-243408"/>
            <a:ext cx="8577292" cy="1066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600" u="sng" dirty="0">
                <a:latin typeface="Comic Sans MS" pitchFamily="66" charset="0"/>
              </a:rPr>
              <a:t/>
            </a:r>
            <a:br>
              <a:rPr lang="en-GB" sz="6600" u="sng" dirty="0">
                <a:latin typeface="Comic Sans MS" pitchFamily="66" charset="0"/>
              </a:rPr>
            </a:br>
            <a:r>
              <a:rPr lang="en-GB" sz="6600" dirty="0" smtClean="0">
                <a:latin typeface="Comic Sans MS" pitchFamily="66" charset="0"/>
              </a:rPr>
              <a:t>Starter: Magazines</a:t>
            </a:r>
            <a:endParaRPr lang="en-GB" sz="6600" b="1" u="sng" dirty="0">
              <a:latin typeface="+mn-lt"/>
            </a:endParaRPr>
          </a:p>
        </p:txBody>
      </p:sp>
      <p:pic>
        <p:nvPicPr>
          <p:cNvPr id="1026" name="Picture 2" descr="http://www.aber.ac.uk/media/Students/Images/sid9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64" y="1340767"/>
            <a:ext cx="2893167" cy="4004143"/>
          </a:xfrm>
          <a:prstGeom prst="rect">
            <a:avLst/>
          </a:prstGeom>
          <a:noFill/>
        </p:spPr>
      </p:pic>
      <p:pic>
        <p:nvPicPr>
          <p:cNvPr id="1030" name="Picture 6" descr="http://www.djdchronology.com/images%209/yours20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178" y="1643050"/>
            <a:ext cx="3227250" cy="4701628"/>
          </a:xfrm>
          <a:prstGeom prst="rect">
            <a:avLst/>
          </a:prstGeom>
          <a:noFill/>
        </p:spPr>
      </p:pic>
      <p:pic>
        <p:nvPicPr>
          <p:cNvPr id="1028" name="Picture 4" descr="http://i64.photobucket.com/albums/h164/ybfchic/September%2007/regg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2110" y="3343582"/>
            <a:ext cx="2972136" cy="3359272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685751" y="1523306"/>
            <a:ext cx="3429024" cy="4569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smtClean="0"/>
              <a:t>Make a list of magazines that can be found in your house.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785428" y="2204864"/>
            <a:ext cx="3179060" cy="314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/>
              <a:t>Which magazines do </a:t>
            </a:r>
            <a:r>
              <a:rPr lang="en-GB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you</a:t>
            </a:r>
            <a:r>
              <a:rPr lang="en-GB" sz="4400" dirty="0"/>
              <a:t> read</a:t>
            </a:r>
            <a:r>
              <a:rPr lang="en-GB" sz="4400" dirty="0" smtClean="0"/>
              <a:t>?</a:t>
            </a:r>
            <a:endParaRPr lang="en-GB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5785428" y="2204864"/>
            <a:ext cx="3179060" cy="314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Which magazines do your </a:t>
            </a:r>
            <a:r>
              <a:rPr lang="en-GB" sz="4000" b="1" dirty="0">
                <a:solidFill>
                  <a:srgbClr val="FFFF00"/>
                </a:solidFill>
              </a:rPr>
              <a:t>parents</a:t>
            </a:r>
            <a:r>
              <a:rPr lang="en-GB" sz="4000" dirty="0"/>
              <a:t> read</a:t>
            </a:r>
            <a:r>
              <a:rPr lang="en-GB" sz="4000" dirty="0" smtClean="0"/>
              <a:t>?</a:t>
            </a:r>
            <a:endParaRPr lang="en-GB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5785428" y="2204864"/>
            <a:ext cx="3179060" cy="314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/>
              <a:t>Which magazines </a:t>
            </a:r>
            <a:r>
              <a:rPr lang="en-GB" sz="3200" dirty="0" smtClean="0"/>
              <a:t>do you read? What about your  </a:t>
            </a:r>
            <a:r>
              <a:rPr lang="en-GB" sz="3200" b="1" dirty="0">
                <a:solidFill>
                  <a:srgbClr val="FFC000"/>
                </a:solidFill>
              </a:rPr>
              <a:t>older/younger </a:t>
            </a:r>
            <a:r>
              <a:rPr lang="en-GB" sz="3200" b="1" dirty="0" smtClean="0">
                <a:solidFill>
                  <a:srgbClr val="FFC000"/>
                </a:solidFill>
              </a:rPr>
              <a:t>siblings</a:t>
            </a:r>
            <a:r>
              <a:rPr lang="en-GB" sz="3200" dirty="0" smtClean="0"/>
              <a:t>?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/>
              <a:t>Unit Objectives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04" cy="435771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dirty="0" smtClean="0"/>
              <a:t>Your final task will be to either design a sample for a new celebrity magazine </a:t>
            </a:r>
            <a:r>
              <a:rPr lang="en-GB" sz="3600" i="1" dirty="0" smtClean="0"/>
              <a:t>(sets 3,4,5) </a:t>
            </a:r>
            <a:r>
              <a:rPr lang="en-GB" sz="3600" dirty="0" smtClean="0"/>
              <a:t>or an analysis and sample of the Daily Express </a:t>
            </a:r>
            <a:r>
              <a:rPr lang="en-GB" sz="3600" i="1" dirty="0" smtClean="0"/>
              <a:t>(sets 1 and 2). </a:t>
            </a:r>
            <a:br>
              <a:rPr lang="en-GB" sz="3600" i="1" dirty="0" smtClean="0"/>
            </a:br>
            <a:r>
              <a:rPr lang="en-GB" sz="3600" i="1" dirty="0" smtClean="0"/>
              <a:t/>
            </a:r>
            <a:br>
              <a:rPr lang="en-GB" sz="3600" i="1" dirty="0" smtClean="0"/>
            </a:br>
            <a:r>
              <a:rPr lang="en-GB" sz="3600" i="1" dirty="0" smtClean="0"/>
              <a:t>Assessment Foci:</a:t>
            </a:r>
            <a:br>
              <a:rPr lang="en-GB" sz="3600" i="1" dirty="0" smtClean="0"/>
            </a:br>
            <a:r>
              <a:rPr lang="en-GB" sz="3600" i="1" dirty="0" smtClean="0"/>
              <a:t>Writing AFs 2,3,4 and 6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/>
              <a:t>Elements necessary</a:t>
            </a:r>
            <a:endParaRPr lang="en-GB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4876" y="1481328"/>
            <a:ext cx="3971924" cy="4525963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Front cover – </a:t>
            </a:r>
            <a:r>
              <a:rPr lang="en-GB" sz="3200" dirty="0" smtClean="0"/>
              <a:t>you will need to include an </a:t>
            </a:r>
            <a:r>
              <a:rPr lang="en-GB" sz="3200" b="1" i="1" dirty="0" smtClean="0"/>
              <a:t>original image </a:t>
            </a:r>
            <a:r>
              <a:rPr lang="en-GB" sz="3200" dirty="0" smtClean="0"/>
              <a:t>on the front cover.  Think about this carefully so that it is in fitting with the style and contents of your magazine.  </a:t>
            </a:r>
          </a:p>
          <a:p>
            <a:endParaRPr lang="en-GB" dirty="0"/>
          </a:p>
        </p:txBody>
      </p:sp>
      <p:pic>
        <p:nvPicPr>
          <p:cNvPr id="4" name="Picture 2" descr="http://1.bp.blogspot.com/_BWByrO5M210/SC0WiUrQzyI/AAAAAAAAKsA/eF8DurB9P9I/s400/rihannasuga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801202" cy="520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1920" y="188640"/>
            <a:ext cx="5007500" cy="4525963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Contents page</a:t>
            </a:r>
            <a:r>
              <a:rPr lang="en-GB" sz="3200" dirty="0" smtClean="0"/>
              <a:t> - Remember that the nature of magazine readers is to ‘</a:t>
            </a:r>
            <a:r>
              <a:rPr lang="en-GB" sz="3200" b="1" dirty="0" smtClean="0"/>
              <a:t>flick</a:t>
            </a:r>
            <a:r>
              <a:rPr lang="en-GB" sz="3200" dirty="0" smtClean="0"/>
              <a:t>’ through and stop at interesting features; the contents page should use ‘</a:t>
            </a:r>
            <a:r>
              <a:rPr lang="en-GB" sz="3200" b="1" dirty="0" smtClean="0"/>
              <a:t>hooking</a:t>
            </a:r>
            <a:r>
              <a:rPr lang="en-GB" sz="3200" dirty="0" smtClean="0"/>
              <a:t>’ techniques to encourage your audience to turn and read each article.  Consider the </a:t>
            </a:r>
            <a:r>
              <a:rPr lang="en-GB" sz="3200" b="1" dirty="0" smtClean="0"/>
              <a:t>layout</a:t>
            </a:r>
            <a:r>
              <a:rPr lang="en-GB" sz="3200" dirty="0" smtClean="0"/>
              <a:t> carefully, organising your contents under headings and sub-headings. </a:t>
            </a:r>
            <a:endParaRPr lang="en-GB" sz="3200" dirty="0"/>
          </a:p>
        </p:txBody>
      </p:sp>
      <p:pic>
        <p:nvPicPr>
          <p:cNvPr id="6146" name="Picture 2" descr="http://www.ameliamarty.com/portfolio/design/cos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467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246624"/>
            <a:ext cx="7680960" cy="59988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An Editorial and Letters to the Editor  </a:t>
            </a:r>
            <a:r>
              <a:rPr lang="en-GB" sz="2800" dirty="0" smtClean="0"/>
              <a:t>- include a short editorial, as well as a sample of the types of letters you’d expect to get each month. </a:t>
            </a:r>
          </a:p>
          <a:p>
            <a:r>
              <a:rPr lang="en-GB" sz="2800" b="1" dirty="0" smtClean="0"/>
              <a:t>Article (Inform/Advise/Review)– </a:t>
            </a:r>
            <a:r>
              <a:rPr lang="en-GB" sz="2800" dirty="0" smtClean="0"/>
              <a:t>write a 500 word article with a clear beginning, middle and end.  Think carefully about the perspective your article takes and make sure that this is engaging for your target audience.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5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/>
              <a:t>Elements necessary</a:t>
            </a:r>
            <a:endParaRPr lang="en-GB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4876" y="1481328"/>
            <a:ext cx="3971924" cy="4525963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Front page – </a:t>
            </a:r>
            <a:r>
              <a:rPr lang="en-GB" sz="3200" dirty="0" smtClean="0"/>
              <a:t>you will need to include an </a:t>
            </a:r>
            <a:r>
              <a:rPr lang="en-GB" sz="3200" b="1" i="1" dirty="0" smtClean="0"/>
              <a:t>original image </a:t>
            </a:r>
            <a:r>
              <a:rPr lang="en-GB" sz="3200" dirty="0" smtClean="0"/>
              <a:t>on the front page.  Think about this carefully so that it is in fitting with the style and content of your newspaper.  </a:t>
            </a:r>
          </a:p>
          <a:p>
            <a:endParaRPr lang="en-GB" dirty="0"/>
          </a:p>
        </p:txBody>
      </p:sp>
      <p:pic>
        <p:nvPicPr>
          <p:cNvPr id="1026" name="Picture 2" descr="http://www.solarnavigator.net/media/media_images/Daily_Express_newspaper_front_page_Lady_Di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7" y="1340768"/>
            <a:ext cx="4032448" cy="51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764704"/>
            <a:ext cx="4867646" cy="47244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Lead Article </a:t>
            </a:r>
            <a:r>
              <a:rPr lang="en-GB" sz="3600" dirty="0" smtClean="0"/>
              <a:t>– a 500 word article for your newspaper; your article should mimic the visual codes and conventions, as well as the writing style and content, of a newspaper.</a:t>
            </a:r>
            <a:endParaRPr lang="en-GB" sz="3600" dirty="0"/>
          </a:p>
        </p:txBody>
      </p:sp>
      <p:pic>
        <p:nvPicPr>
          <p:cNvPr id="7170" name="Picture 2" descr="http://maryportagainstracism.files.wordpress.com/2008/04/dailyexpres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8920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715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Media Unit</vt:lpstr>
      <vt:lpstr>Lesson Objective</vt:lpstr>
      <vt:lpstr> Starter: Magazines</vt:lpstr>
      <vt:lpstr>Unit Objectives</vt:lpstr>
      <vt:lpstr>Elements necessary</vt:lpstr>
      <vt:lpstr>PowerPoint Presentation</vt:lpstr>
      <vt:lpstr>PowerPoint Presentation</vt:lpstr>
      <vt:lpstr>Elements necessary</vt:lpstr>
      <vt:lpstr>PowerPoint Presentation</vt:lpstr>
      <vt:lpstr>What is a magazine?  </vt:lpstr>
      <vt:lpstr>PowerPoint Presentation</vt:lpstr>
      <vt:lpstr>What is a newspaper?</vt:lpstr>
      <vt:lpstr>PowerPoint Presentation</vt:lpstr>
      <vt:lpstr>PowerPoint Presentation</vt:lpstr>
      <vt:lpstr>CARP Design Principles</vt:lpstr>
      <vt:lpstr>PowerPoint Presentation</vt:lpstr>
      <vt:lpstr>3) Repetition</vt:lpstr>
      <vt:lpstr>4) Proximity</vt:lpstr>
      <vt:lpstr>Activity</vt:lpstr>
      <vt:lpstr>PowerPoint Presentation</vt:lpstr>
      <vt:lpstr>PowerPoint Presentation</vt:lpstr>
      <vt:lpstr>PowerPoint Presentation</vt:lpstr>
    </vt:vector>
  </TitlesOfParts>
  <Company>Swavesey Village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svc-lad</dc:creator>
  <cp:lastModifiedBy>krista carson</cp:lastModifiedBy>
  <cp:revision>55</cp:revision>
  <dcterms:created xsi:type="dcterms:W3CDTF">2008-11-05T17:49:18Z</dcterms:created>
  <dcterms:modified xsi:type="dcterms:W3CDTF">2011-05-26T13:46:27Z</dcterms:modified>
</cp:coreProperties>
</file>