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2" r:id="rId2"/>
    <p:sldId id="273" r:id="rId3"/>
    <p:sldId id="266" r:id="rId4"/>
    <p:sldId id="275" r:id="rId5"/>
    <p:sldId id="259" r:id="rId6"/>
    <p:sldId id="276" r:id="rId7"/>
    <p:sldId id="260" r:id="rId8"/>
    <p:sldId id="277" r:id="rId9"/>
    <p:sldId id="258" r:id="rId10"/>
    <p:sldId id="264" r:id="rId11"/>
    <p:sldId id="265" r:id="rId12"/>
    <p:sldId id="270" r:id="rId13"/>
    <p:sldId id="271"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002CC8D-C979-4555-AE08-6677D466101A}" type="datetimeFigureOut">
              <a:rPr lang="en-US" smtClean="0"/>
              <a:pPr/>
              <a:t>5/25/2011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9B3536F-7CB4-4002-8EDD-BC6371FCF58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002CC8D-C979-4555-AE08-6677D466101A}" type="datetimeFigureOut">
              <a:rPr lang="en-US" smtClean="0"/>
              <a:pPr/>
              <a:t>5/25/2011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9B3536F-7CB4-4002-8EDD-BC6371FCF5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002CC8D-C979-4555-AE08-6677D466101A}" type="datetimeFigureOut">
              <a:rPr lang="en-US" smtClean="0"/>
              <a:pPr/>
              <a:t>5/25/2011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9B3536F-7CB4-4002-8EDD-BC6371FCF5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002CC8D-C979-4555-AE08-6677D466101A}" type="datetimeFigureOut">
              <a:rPr lang="en-US" smtClean="0"/>
              <a:pPr/>
              <a:t>5/25/2011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9B3536F-7CB4-4002-8EDD-BC6371FCF58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002CC8D-C979-4555-AE08-6677D466101A}" type="datetimeFigureOut">
              <a:rPr lang="en-US" smtClean="0"/>
              <a:pPr/>
              <a:t>5/25/2011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9B3536F-7CB4-4002-8EDD-BC6371FCF58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002CC8D-C979-4555-AE08-6677D466101A}" type="datetimeFigureOut">
              <a:rPr lang="en-US" smtClean="0"/>
              <a:pPr/>
              <a:t>5/25/2011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9B3536F-7CB4-4002-8EDD-BC6371FCF58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002CC8D-C979-4555-AE08-6677D466101A}" type="datetimeFigureOut">
              <a:rPr lang="en-US" smtClean="0"/>
              <a:pPr/>
              <a:t>5/25/2011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9B3536F-7CB4-4002-8EDD-BC6371FCF58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002CC8D-C979-4555-AE08-6677D466101A}" type="datetimeFigureOut">
              <a:rPr lang="en-US" smtClean="0"/>
              <a:pPr/>
              <a:t>5/25/2011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9B3536F-7CB4-4002-8EDD-BC6371FCF58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002CC8D-C979-4555-AE08-6677D466101A}" type="datetimeFigureOut">
              <a:rPr lang="en-US" smtClean="0"/>
              <a:pPr/>
              <a:t>5/25/2011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9B3536F-7CB4-4002-8EDD-BC6371FCF5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002CC8D-C979-4555-AE08-6677D466101A}" type="datetimeFigureOut">
              <a:rPr lang="en-US" smtClean="0"/>
              <a:pPr/>
              <a:t>5/25/2011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9B3536F-7CB4-4002-8EDD-BC6371FCF58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002CC8D-C979-4555-AE08-6677D466101A}" type="datetimeFigureOut">
              <a:rPr lang="en-US" smtClean="0"/>
              <a:pPr/>
              <a:t>5/25/2011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9B3536F-7CB4-4002-8EDD-BC6371FCF58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002CC8D-C979-4555-AE08-6677D466101A}" type="datetimeFigureOut">
              <a:rPr lang="en-US" smtClean="0"/>
              <a:pPr/>
              <a:t>5/25/2011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9B3536F-7CB4-4002-8EDD-BC6371FCF5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en.wikipedia.org/wiki/Uses_and_gratification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hyperlink" Target="http://en.wikipedia.org/wiki/Media_effects_theo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hyperlink" Target="http://en.wikipedia.org/wiki/Hypodermic_needle_mode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en.wikipedia.org/wiki/Uses_and_gratifications" TargetMode="External"/><Relationship Id="rId1" Type="http://schemas.openxmlformats.org/officeDocument/2006/relationships/slideLayout" Target="../slideLayouts/slideLayout2.xml"/><Relationship Id="rId6" Type="http://schemas.openxmlformats.org/officeDocument/2006/relationships/image" Target="../media/image8.gif"/><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2571744"/>
            <a:ext cx="8229600" cy="4525963"/>
          </a:xfrm>
        </p:spPr>
        <p:txBody>
          <a:bodyPr/>
          <a:lstStyle/>
          <a:p>
            <a:r>
              <a:rPr lang="en-GB" dirty="0" smtClean="0"/>
              <a:t>Lesson 3</a:t>
            </a:r>
            <a:endParaRPr lang="en-GB" dirty="0"/>
          </a:p>
        </p:txBody>
      </p:sp>
      <p:sp>
        <p:nvSpPr>
          <p:cNvPr id="2" name="Title 1"/>
          <p:cNvSpPr>
            <a:spLocks noGrp="1"/>
          </p:cNvSpPr>
          <p:nvPr>
            <p:ph type="title"/>
          </p:nvPr>
        </p:nvSpPr>
        <p:spPr>
          <a:xfrm>
            <a:off x="457200" y="274638"/>
            <a:ext cx="4829180" cy="2439982"/>
          </a:xfrm>
        </p:spPr>
        <p:txBody>
          <a:bodyPr>
            <a:normAutofit/>
          </a:bodyPr>
          <a:lstStyle/>
          <a:p>
            <a:r>
              <a:rPr lang="en-GB" dirty="0" smtClean="0"/>
              <a:t>Magazine Media Unit</a:t>
            </a:r>
            <a:endParaRPr lang="en-GB" dirty="0"/>
          </a:p>
        </p:txBody>
      </p:sp>
      <p:pic>
        <p:nvPicPr>
          <p:cNvPr id="15362" name="Picture 2" descr="http://www.magxone.com/uploads/2009/06/cheryl-cole-hello-magazine-may-1.jpg"/>
          <p:cNvPicPr>
            <a:picLocks noChangeAspect="1" noChangeArrowheads="1"/>
          </p:cNvPicPr>
          <p:nvPr/>
        </p:nvPicPr>
        <p:blipFill>
          <a:blip r:embed="rId2" cstate="print"/>
          <a:srcRect/>
          <a:stretch>
            <a:fillRect/>
          </a:stretch>
        </p:blipFill>
        <p:spPr bwMode="auto">
          <a:xfrm rot="847490">
            <a:off x="4365929" y="723828"/>
            <a:ext cx="4143375" cy="5715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17747"/>
            <a:ext cx="8229600" cy="4525963"/>
          </a:xfrm>
        </p:spPr>
        <p:txBody>
          <a:bodyPr>
            <a:normAutofit/>
          </a:bodyPr>
          <a:lstStyle/>
          <a:p>
            <a:r>
              <a:rPr lang="en-US" b="1" dirty="0"/>
              <a:t>e</a:t>
            </a:r>
            <a:r>
              <a:rPr lang="en-US" b="1" dirty="0" smtClean="0"/>
              <a:t>ntertainment:</a:t>
            </a:r>
            <a:r>
              <a:rPr lang="en-US" dirty="0" smtClean="0"/>
              <a:t> the text provides </a:t>
            </a:r>
            <a:r>
              <a:rPr lang="en-US" b="1" dirty="0" smtClean="0"/>
              <a:t>pleasure</a:t>
            </a:r>
            <a:r>
              <a:rPr lang="en-US" dirty="0" smtClean="0"/>
              <a:t> for the audience, this is often characterised as being 'escapist'. </a:t>
            </a:r>
            <a:br>
              <a:rPr lang="en-US" dirty="0" smtClean="0"/>
            </a:br>
            <a:r>
              <a:rPr lang="en-US" b="1" dirty="0" smtClean="0"/>
              <a:t> </a:t>
            </a:r>
          </a:p>
          <a:p>
            <a:r>
              <a:rPr lang="en-US" b="1" dirty="0" smtClean="0"/>
              <a:t>social interaction</a:t>
            </a:r>
            <a:r>
              <a:rPr lang="en-US" dirty="0" smtClean="0"/>
              <a:t>: films, the news or last night's television programmes are common </a:t>
            </a:r>
            <a:r>
              <a:rPr lang="en-US" b="1" dirty="0" smtClean="0"/>
              <a:t>topics of discussion</a:t>
            </a:r>
            <a:r>
              <a:rPr lang="en-US" dirty="0" smtClean="0"/>
              <a:t>; we use the media to feed this social interaction. </a:t>
            </a:r>
            <a:br>
              <a:rPr lang="en-US" dirty="0" smtClean="0"/>
            </a:br>
            <a:endParaRPr lang="en-US" dirty="0"/>
          </a:p>
        </p:txBody>
      </p:sp>
      <p:sp>
        <p:nvSpPr>
          <p:cNvPr id="2" name="Title 1"/>
          <p:cNvSpPr>
            <a:spLocks noGrp="1"/>
          </p:cNvSpPr>
          <p:nvPr>
            <p:ph type="title"/>
          </p:nvPr>
        </p:nvSpPr>
        <p:spPr>
          <a:xfrm>
            <a:off x="428596" y="785794"/>
            <a:ext cx="8229600" cy="1143000"/>
          </a:xfrm>
        </p:spPr>
        <p:txBody>
          <a:bodyPr>
            <a:noAutofit/>
          </a:bodyPr>
          <a:lstStyle/>
          <a:p>
            <a:r>
              <a:rPr lang="en-GB" sz="4000" dirty="0" smtClean="0"/>
              <a:t>4 main ways that we use media texts</a:t>
            </a:r>
            <a:endParaRPr lang="en-US" sz="4000" dirty="0"/>
          </a:p>
        </p:txBody>
      </p:sp>
      <p:sp>
        <p:nvSpPr>
          <p:cNvPr id="4" name="Title 1"/>
          <p:cNvSpPr txBox="1">
            <a:spLocks/>
          </p:cNvSpPr>
          <p:nvPr/>
        </p:nvSpPr>
        <p:spPr>
          <a:xfrm>
            <a:off x="0" y="0"/>
            <a:ext cx="9144000" cy="92867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200" b="0" i="0" u="sng" strike="noStrike" kern="1200" cap="none" spc="0" normalizeH="0" baseline="0" noProof="0" dirty="0" smtClean="0">
                <a:ln>
                  <a:noFill/>
                </a:ln>
                <a:solidFill>
                  <a:schemeClr val="tx1"/>
                </a:solidFill>
                <a:effectLst/>
                <a:uLnTx/>
                <a:uFillTx/>
                <a:latin typeface="+mj-lt"/>
                <a:ea typeface="+mj-ea"/>
                <a:cs typeface="+mj-cs"/>
                <a:hlinkClick r:id="rId2"/>
              </a:rPr>
              <a:t>Uses and Gratifications Theory</a:t>
            </a:r>
            <a:r>
              <a:rPr kumimoji="0" lang="en-GB" sz="3200" b="0" i="0" u="none" strike="noStrike" kern="1200" cap="none" spc="0" normalizeH="0" baseline="0" noProof="0" dirty="0" smtClean="0">
                <a:ln>
                  <a:noFill/>
                </a:ln>
                <a:solidFill>
                  <a:schemeClr val="tx1"/>
                </a:solidFill>
                <a:effectLst/>
                <a:uLnTx/>
                <a:uFillTx/>
                <a:latin typeface="+mj-lt"/>
                <a:ea typeface="+mj-ea"/>
                <a:cs typeface="+mj-cs"/>
              </a:rPr>
              <a:t>:</a:t>
            </a:r>
            <a:endParaRPr kumimoji="0" lang="en-US"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285860"/>
            <a:ext cx="8229600" cy="4525963"/>
          </a:xfrm>
        </p:spPr>
        <p:txBody>
          <a:bodyPr/>
          <a:lstStyle/>
          <a:p>
            <a:r>
              <a:rPr lang="en-US" b="1" dirty="0" smtClean="0"/>
              <a:t>personal identity</a:t>
            </a:r>
            <a:r>
              <a:rPr lang="en-US" dirty="0" smtClean="0"/>
              <a:t>: we can </a:t>
            </a:r>
            <a:r>
              <a:rPr lang="en-US" b="1" dirty="0" smtClean="0"/>
              <a:t>get a sense of ourselves and our peer group </a:t>
            </a:r>
            <a:r>
              <a:rPr lang="en-US" dirty="0" smtClean="0"/>
              <a:t>from the media. We may identify with particular ‘characters’, who we see as having similar life experiences</a:t>
            </a:r>
            <a:br>
              <a:rPr lang="en-US" dirty="0" smtClean="0"/>
            </a:br>
            <a:endParaRPr lang="en-US" dirty="0" smtClean="0"/>
          </a:p>
          <a:p>
            <a:r>
              <a:rPr lang="en-US" b="1" dirty="0" smtClean="0"/>
              <a:t>information</a:t>
            </a:r>
            <a:r>
              <a:rPr lang="en-US" dirty="0" smtClean="0"/>
              <a:t>: the media are full of </a:t>
            </a:r>
            <a:r>
              <a:rPr lang="en-US" b="1" dirty="0" smtClean="0"/>
              <a:t>information which we can use</a:t>
            </a: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US" dirty="0"/>
          </a:p>
        </p:txBody>
      </p:sp>
      <p:sp>
        <p:nvSpPr>
          <p:cNvPr id="4" name="TextBox 3"/>
          <p:cNvSpPr txBox="1"/>
          <p:nvPr/>
        </p:nvSpPr>
        <p:spPr>
          <a:xfrm>
            <a:off x="1500166" y="1214422"/>
            <a:ext cx="6357982" cy="954107"/>
          </a:xfrm>
          <a:prstGeom prst="rect">
            <a:avLst/>
          </a:prstGeom>
          <a:solidFill>
            <a:schemeClr val="bg2">
              <a:lumMod val="50000"/>
            </a:schemeClr>
          </a:solidFill>
        </p:spPr>
        <p:txBody>
          <a:bodyPr wrap="square" rtlCol="0">
            <a:spAutoFit/>
          </a:bodyPr>
          <a:lstStyle/>
          <a:p>
            <a:r>
              <a:rPr lang="en-GB" sz="2800" dirty="0" smtClean="0">
                <a:solidFill>
                  <a:schemeClr val="bg1"/>
                </a:solidFill>
              </a:rPr>
              <a:t>Go back to your spider diagram from the starter.  </a:t>
            </a:r>
          </a:p>
        </p:txBody>
      </p:sp>
      <p:sp>
        <p:nvSpPr>
          <p:cNvPr id="5" name="TextBox 4"/>
          <p:cNvSpPr txBox="1"/>
          <p:nvPr/>
        </p:nvSpPr>
        <p:spPr>
          <a:xfrm>
            <a:off x="357158" y="2428868"/>
            <a:ext cx="8143932" cy="1754326"/>
          </a:xfrm>
          <a:prstGeom prst="rect">
            <a:avLst/>
          </a:prstGeom>
          <a:noFill/>
        </p:spPr>
        <p:txBody>
          <a:bodyPr wrap="square" rtlCol="0">
            <a:spAutoFit/>
          </a:bodyPr>
          <a:lstStyle/>
          <a:p>
            <a:r>
              <a:rPr lang="en-GB" sz="3600" dirty="0" smtClean="0"/>
              <a:t>1. Discuss with your partner whether you have been an </a:t>
            </a:r>
            <a:r>
              <a:rPr lang="en-GB" sz="3600" b="1" dirty="0" smtClean="0"/>
              <a:t>active</a:t>
            </a:r>
            <a:r>
              <a:rPr lang="en-GB" sz="3600" dirty="0" smtClean="0"/>
              <a:t> or a </a:t>
            </a:r>
            <a:r>
              <a:rPr lang="en-GB" sz="3600" b="1" dirty="0" smtClean="0"/>
              <a:t>passive</a:t>
            </a:r>
            <a:r>
              <a:rPr lang="en-GB" sz="3600" dirty="0" smtClean="0"/>
              <a:t> consumer  </a:t>
            </a:r>
            <a:endParaRPr lang="en-US" sz="3600" dirty="0"/>
          </a:p>
        </p:txBody>
      </p:sp>
      <p:sp>
        <p:nvSpPr>
          <p:cNvPr id="6" name="TextBox 5"/>
          <p:cNvSpPr txBox="1"/>
          <p:nvPr/>
        </p:nvSpPr>
        <p:spPr>
          <a:xfrm>
            <a:off x="1000068" y="4429132"/>
            <a:ext cx="8143932" cy="1754326"/>
          </a:xfrm>
          <a:prstGeom prst="rect">
            <a:avLst/>
          </a:prstGeom>
          <a:noFill/>
        </p:spPr>
        <p:txBody>
          <a:bodyPr wrap="square" rtlCol="0">
            <a:spAutoFit/>
          </a:bodyPr>
          <a:lstStyle/>
          <a:p>
            <a:r>
              <a:rPr lang="en-GB" sz="3600" dirty="0" smtClean="0"/>
              <a:t>2.  Which ‘Uses and Gratifications’ do you think you get from the media? </a:t>
            </a:r>
            <a:endParaRPr lang="en-US"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214282" y="3802150"/>
            <a:ext cx="5000660" cy="1643074"/>
          </a:xfrm>
        </p:spPr>
        <p:txBody>
          <a:bodyPr>
            <a:noAutofit/>
          </a:bodyPr>
          <a:lstStyle/>
          <a:p>
            <a:r>
              <a:rPr lang="en-US" sz="4000" b="1" dirty="0" smtClean="0"/>
              <a:t>entertainment</a:t>
            </a:r>
            <a:r>
              <a:rPr lang="en-US" sz="4000" dirty="0" smtClean="0"/>
              <a:t/>
            </a:r>
            <a:br>
              <a:rPr lang="en-US" sz="4000" dirty="0" smtClean="0"/>
            </a:br>
            <a:r>
              <a:rPr lang="en-US" sz="4000" b="1" dirty="0" smtClean="0"/>
              <a:t> </a:t>
            </a:r>
          </a:p>
          <a:p>
            <a:r>
              <a:rPr lang="en-US" sz="4000" b="1" dirty="0" smtClean="0"/>
              <a:t>social interaction</a:t>
            </a:r>
            <a:r>
              <a:rPr lang="en-US" sz="2400" dirty="0" smtClean="0"/>
              <a:t/>
            </a:r>
            <a:br>
              <a:rPr lang="en-US" sz="2400" dirty="0" smtClean="0"/>
            </a:br>
            <a:endParaRPr lang="en-US" sz="2400" dirty="0"/>
          </a:p>
        </p:txBody>
      </p:sp>
      <p:sp>
        <p:nvSpPr>
          <p:cNvPr id="6" name="Content Placeholder 2"/>
          <p:cNvSpPr txBox="1">
            <a:spLocks/>
          </p:cNvSpPr>
          <p:nvPr/>
        </p:nvSpPr>
        <p:spPr>
          <a:xfrm>
            <a:off x="4071934" y="4450792"/>
            <a:ext cx="4800608" cy="1714512"/>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000" b="1" i="0" u="none" strike="noStrike" kern="1200" cap="none" spc="0" normalizeH="0" baseline="0" noProof="0" dirty="0" smtClean="0">
                <a:ln>
                  <a:noFill/>
                </a:ln>
                <a:solidFill>
                  <a:schemeClr val="tx1"/>
                </a:solidFill>
                <a:effectLst/>
                <a:uLnTx/>
                <a:uFillTx/>
                <a:latin typeface="+mn-lt"/>
                <a:ea typeface="+mn-ea"/>
                <a:cs typeface="+mn-cs"/>
              </a:rPr>
              <a:t>personal identity</a:t>
            </a:r>
            <a:r>
              <a:rPr kumimoji="0" lang="en-US" sz="4000" b="0" i="0" u="none" strike="noStrike" kern="1200" cap="none" spc="0" normalizeH="0" baseline="0" noProof="0" dirty="0" smtClean="0">
                <a:ln>
                  <a:noFill/>
                </a:ln>
                <a:solidFill>
                  <a:schemeClr val="tx1"/>
                </a:solidFill>
                <a:effectLst/>
                <a:uLnTx/>
                <a:uFillTx/>
                <a:latin typeface="+mn-lt"/>
                <a:ea typeface="+mn-ea"/>
                <a:cs typeface="+mn-cs"/>
              </a:rPr>
              <a:t/>
            </a:r>
            <a:br>
              <a:rPr kumimoji="0" lang="en-US" sz="4000" b="0" i="0" u="none" strike="noStrike" kern="1200" cap="none" spc="0" normalizeH="0" baseline="0" noProof="0" dirty="0" smtClean="0">
                <a:ln>
                  <a:noFill/>
                </a:ln>
                <a:solidFill>
                  <a:schemeClr val="tx1"/>
                </a:solidFill>
                <a:effectLst/>
                <a:uLnTx/>
                <a:uFillTx/>
                <a:latin typeface="+mn-lt"/>
                <a:ea typeface="+mn-ea"/>
                <a:cs typeface="+mn-cs"/>
              </a:rPr>
            </a:br>
            <a:endParaRPr kumimoji="0" lang="en-US" sz="4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000" b="1" i="0" u="none" strike="noStrike" kern="1200" cap="none" spc="0" normalizeH="0" baseline="0" noProof="0" dirty="0" smtClean="0">
                <a:ln>
                  <a:noFill/>
                </a:ln>
                <a:solidFill>
                  <a:schemeClr val="tx1"/>
                </a:solidFill>
                <a:effectLst/>
                <a:uLnTx/>
                <a:uFillTx/>
                <a:latin typeface="+mn-lt"/>
                <a:ea typeface="+mn-ea"/>
                <a:cs typeface="+mn-cs"/>
              </a:rPr>
              <a:t>information</a:t>
            </a:r>
            <a:endParaRPr kumimoji="0" lang="en-US" sz="40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loud Callout 6"/>
          <p:cNvSpPr/>
          <p:nvPr/>
        </p:nvSpPr>
        <p:spPr>
          <a:xfrm>
            <a:off x="-108520" y="-27384"/>
            <a:ext cx="9395428" cy="3600400"/>
          </a:xfrm>
          <a:prstGeom prst="cloudCallout">
            <a:avLst>
              <a:gd name="adj1" fmla="val 44861"/>
              <a:gd name="adj2" fmla="val 652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In magazines aimed at your age group,</a:t>
            </a:r>
          </a:p>
          <a:p>
            <a:pPr algn="ctr"/>
            <a:r>
              <a:rPr lang="en-GB" sz="2800" dirty="0" smtClean="0"/>
              <a:t>what </a:t>
            </a:r>
            <a:r>
              <a:rPr lang="en-GB" sz="2800" b="1" dirty="0" smtClean="0"/>
              <a:t>type</a:t>
            </a:r>
            <a:r>
              <a:rPr lang="en-GB" sz="2800" dirty="0" smtClean="0"/>
              <a:t> of articles would you </a:t>
            </a:r>
            <a:r>
              <a:rPr lang="en-GB" sz="2800" b="1" dirty="0" smtClean="0"/>
              <a:t>expect to see </a:t>
            </a:r>
            <a:r>
              <a:rPr lang="en-GB" sz="2800" dirty="0" smtClean="0"/>
              <a:t>in each of the four ‘Uses and Gratifications’ categories?</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7200" dirty="0" smtClean="0"/>
              <a:t>What have you learnt today about how </a:t>
            </a:r>
            <a:r>
              <a:rPr lang="en-GB" sz="7200" b="1" dirty="0" smtClean="0"/>
              <a:t>you </a:t>
            </a:r>
            <a:r>
              <a:rPr lang="en-GB" sz="7200" dirty="0" smtClean="0"/>
              <a:t>consume media?</a:t>
            </a:r>
            <a:endParaRPr lang="en-GB" sz="7200" dirty="0"/>
          </a:p>
        </p:txBody>
      </p:sp>
      <p:sp>
        <p:nvSpPr>
          <p:cNvPr id="3" name="Title 2"/>
          <p:cNvSpPr>
            <a:spLocks noGrp="1"/>
          </p:cNvSpPr>
          <p:nvPr>
            <p:ph type="title"/>
          </p:nvPr>
        </p:nvSpPr>
        <p:spPr/>
        <p:txBody>
          <a:bodyPr/>
          <a:lstStyle/>
          <a:p>
            <a:r>
              <a:rPr lang="en-GB" dirty="0" smtClean="0"/>
              <a:t>Plenary</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4400" dirty="0" smtClean="0"/>
              <a:t>At the end of this lesson, we will know why people use the media, and be able to comment on our own consumption of media products. </a:t>
            </a:r>
            <a:endParaRPr lang="en-GB" sz="4400" dirty="0"/>
          </a:p>
        </p:txBody>
      </p:sp>
      <p:sp>
        <p:nvSpPr>
          <p:cNvPr id="3" name="Title 2"/>
          <p:cNvSpPr>
            <a:spLocks noGrp="1"/>
          </p:cNvSpPr>
          <p:nvPr>
            <p:ph type="title"/>
          </p:nvPr>
        </p:nvSpPr>
        <p:spPr/>
        <p:txBody>
          <a:bodyPr/>
          <a:lstStyle/>
          <a:p>
            <a:r>
              <a:rPr lang="en-GB" dirty="0" smtClean="0"/>
              <a:t>Lesson Objective</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571612"/>
            <a:ext cx="4829180" cy="4525963"/>
          </a:xfrm>
        </p:spPr>
        <p:txBody>
          <a:bodyPr>
            <a:normAutofit lnSpcReduction="10000"/>
          </a:bodyPr>
          <a:lstStyle/>
          <a:p>
            <a:pPr>
              <a:buNone/>
            </a:pPr>
            <a:r>
              <a:rPr lang="en-GB" dirty="0" smtClean="0"/>
              <a:t>Create a spider diagram about how you have </a:t>
            </a:r>
            <a:r>
              <a:rPr lang="en-GB" b="1" dirty="0" smtClean="0"/>
              <a:t>recently consumed </a:t>
            </a:r>
            <a:r>
              <a:rPr lang="en-GB" dirty="0" smtClean="0"/>
              <a:t>the following things:</a:t>
            </a:r>
          </a:p>
          <a:p>
            <a:r>
              <a:rPr lang="en-GB" dirty="0" smtClean="0"/>
              <a:t>Film watched</a:t>
            </a:r>
            <a:endParaRPr lang="en-GB" dirty="0" smtClean="0"/>
          </a:p>
          <a:p>
            <a:r>
              <a:rPr lang="en-GB" dirty="0" smtClean="0"/>
              <a:t>TV shows watched</a:t>
            </a:r>
            <a:endParaRPr lang="en-GB" dirty="0" smtClean="0"/>
          </a:p>
          <a:p>
            <a:r>
              <a:rPr lang="en-GB" dirty="0" smtClean="0"/>
              <a:t>Radio stations listened to</a:t>
            </a:r>
            <a:endParaRPr lang="en-GB" dirty="0" smtClean="0"/>
          </a:p>
          <a:p>
            <a:r>
              <a:rPr lang="en-GB" dirty="0" smtClean="0"/>
              <a:t>Magazines read</a:t>
            </a:r>
            <a:endParaRPr lang="en-GB" dirty="0" smtClean="0"/>
          </a:p>
          <a:p>
            <a:r>
              <a:rPr lang="en-GB" dirty="0" smtClean="0"/>
              <a:t>Newspapers read</a:t>
            </a:r>
            <a:endParaRPr lang="en-GB" dirty="0" smtClean="0"/>
          </a:p>
          <a:p>
            <a:r>
              <a:rPr lang="en-GB" dirty="0" smtClean="0"/>
              <a:t>Music bought/listened to</a:t>
            </a:r>
            <a:endParaRPr lang="en-GB" dirty="0" smtClean="0"/>
          </a:p>
          <a:p>
            <a:r>
              <a:rPr lang="en-GB" dirty="0" smtClean="0"/>
              <a:t>Internet sites visited</a:t>
            </a:r>
            <a:endParaRPr lang="en-US" dirty="0"/>
          </a:p>
        </p:txBody>
      </p:sp>
      <p:sp>
        <p:nvSpPr>
          <p:cNvPr id="2" name="Title 1"/>
          <p:cNvSpPr>
            <a:spLocks noGrp="1"/>
          </p:cNvSpPr>
          <p:nvPr>
            <p:ph type="title"/>
          </p:nvPr>
        </p:nvSpPr>
        <p:spPr>
          <a:xfrm>
            <a:off x="428596" y="357190"/>
            <a:ext cx="8229600" cy="1000108"/>
          </a:xfrm>
        </p:spPr>
        <p:txBody>
          <a:bodyPr>
            <a:normAutofit fontScale="90000"/>
          </a:bodyPr>
          <a:lstStyle/>
          <a:p>
            <a:r>
              <a:rPr lang="en-GB" u="sng" dirty="0" smtClean="0"/>
              <a:t>What do people get out of the media?</a:t>
            </a:r>
            <a:endParaRPr lang="en-US" u="sng" dirty="0"/>
          </a:p>
        </p:txBody>
      </p:sp>
      <p:sp>
        <p:nvSpPr>
          <p:cNvPr id="6" name="TextBox 5"/>
          <p:cNvSpPr txBox="1"/>
          <p:nvPr/>
        </p:nvSpPr>
        <p:spPr>
          <a:xfrm>
            <a:off x="5580112" y="5013176"/>
            <a:ext cx="3744416" cy="1323439"/>
          </a:xfrm>
          <a:prstGeom prst="rect">
            <a:avLst/>
          </a:prstGeom>
          <a:noFill/>
        </p:spPr>
        <p:txBody>
          <a:bodyPr wrap="square" rtlCol="0">
            <a:spAutoFit/>
          </a:bodyPr>
          <a:lstStyle/>
          <a:p>
            <a:pPr algn="ctr"/>
            <a:r>
              <a:rPr lang="en-GB" sz="8000" dirty="0" smtClean="0">
                <a:solidFill>
                  <a:srgbClr val="FF0000"/>
                </a:solidFill>
              </a:rPr>
              <a:t>WHY?</a:t>
            </a:r>
            <a:endParaRPr lang="en-US" sz="8000" dirty="0">
              <a:solidFill>
                <a:srgbClr val="FF0000"/>
              </a:solidFill>
            </a:endParaRPr>
          </a:p>
        </p:txBody>
      </p:sp>
      <p:sp>
        <p:nvSpPr>
          <p:cNvPr id="5" name="TextBox 4"/>
          <p:cNvSpPr txBox="1"/>
          <p:nvPr/>
        </p:nvSpPr>
        <p:spPr>
          <a:xfrm>
            <a:off x="7020272" y="1412776"/>
            <a:ext cx="1440160" cy="369332"/>
          </a:xfrm>
          <a:prstGeom prst="rect">
            <a:avLst/>
          </a:prstGeom>
          <a:noFill/>
        </p:spPr>
        <p:txBody>
          <a:bodyPr wrap="square" rtlCol="0">
            <a:spAutoFit/>
          </a:bodyPr>
          <a:lstStyle/>
          <a:p>
            <a:r>
              <a:rPr lang="en-GB" dirty="0" smtClean="0"/>
              <a:t>Films</a:t>
            </a:r>
            <a:endParaRPr lang="en-GB" dirty="0"/>
          </a:p>
        </p:txBody>
      </p:sp>
      <p:sp>
        <p:nvSpPr>
          <p:cNvPr id="7" name="Rectangle 6"/>
          <p:cNvSpPr/>
          <p:nvPr/>
        </p:nvSpPr>
        <p:spPr>
          <a:xfrm>
            <a:off x="6636577" y="2466121"/>
            <a:ext cx="1800200"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My Media Consumption</a:t>
            </a:r>
            <a:endParaRPr lang="en-GB" dirty="0"/>
          </a:p>
        </p:txBody>
      </p:sp>
      <p:sp>
        <p:nvSpPr>
          <p:cNvPr id="10" name="TextBox 9"/>
          <p:cNvSpPr txBox="1"/>
          <p:nvPr/>
        </p:nvSpPr>
        <p:spPr>
          <a:xfrm>
            <a:off x="7020272" y="4333746"/>
            <a:ext cx="1103775" cy="369332"/>
          </a:xfrm>
          <a:prstGeom prst="rect">
            <a:avLst/>
          </a:prstGeom>
          <a:noFill/>
        </p:spPr>
        <p:txBody>
          <a:bodyPr wrap="square" rtlCol="0">
            <a:spAutoFit/>
          </a:bodyPr>
          <a:lstStyle/>
          <a:p>
            <a:r>
              <a:rPr lang="en-GB" dirty="0" smtClean="0"/>
              <a:t>TV</a:t>
            </a:r>
            <a:endParaRPr lang="en-GB" dirty="0"/>
          </a:p>
        </p:txBody>
      </p:sp>
      <p:cxnSp>
        <p:nvCxnSpPr>
          <p:cNvPr id="12" name="Straight Arrow Connector 11"/>
          <p:cNvCxnSpPr/>
          <p:nvPr/>
        </p:nvCxnSpPr>
        <p:spPr>
          <a:xfrm flipV="1">
            <a:off x="7380312" y="1782108"/>
            <a:ext cx="0" cy="4947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236296" y="3685674"/>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1857364"/>
            <a:ext cx="8229600" cy="4525963"/>
          </a:xfrm>
        </p:spPr>
        <p:txBody>
          <a:bodyPr/>
          <a:lstStyle/>
          <a:p>
            <a:r>
              <a:rPr lang="en-GB" b="1" u="sng" dirty="0" smtClean="0"/>
              <a:t>Television</a:t>
            </a:r>
            <a:r>
              <a:rPr lang="en-GB" b="1" u="sng" dirty="0" smtClean="0"/>
              <a:t>: </a:t>
            </a:r>
            <a:r>
              <a:rPr lang="en-GB" i="1" dirty="0" smtClean="0"/>
              <a:t>I watch _____ (program name) because…</a:t>
            </a:r>
            <a:r>
              <a:rPr lang="en-GB" dirty="0" smtClean="0"/>
              <a:t/>
            </a:r>
            <a:br>
              <a:rPr lang="en-GB" dirty="0" smtClean="0"/>
            </a:br>
            <a:r>
              <a:rPr lang="en-GB" dirty="0" smtClean="0"/>
              <a:t/>
            </a:r>
            <a:br>
              <a:rPr lang="en-GB" dirty="0" smtClean="0"/>
            </a:br>
            <a:endParaRPr lang="en-GB" dirty="0" smtClean="0"/>
          </a:p>
          <a:p>
            <a:r>
              <a:rPr lang="en-GB" b="1" u="sng" dirty="0" smtClean="0"/>
              <a:t>Magazines</a:t>
            </a:r>
            <a:r>
              <a:rPr lang="en-GB" b="1" u="sng" dirty="0" smtClean="0"/>
              <a:t>: </a:t>
            </a:r>
            <a:r>
              <a:rPr lang="en-GB" i="1" dirty="0" smtClean="0"/>
              <a:t>I read ______ (magazine name) because…</a:t>
            </a:r>
            <a:r>
              <a:rPr lang="en-GB" dirty="0" smtClean="0"/>
              <a:t/>
            </a:r>
            <a:br>
              <a:rPr lang="en-GB" dirty="0" smtClean="0"/>
            </a:br>
            <a:r>
              <a:rPr lang="en-GB" dirty="0" smtClean="0"/>
              <a:t/>
            </a:r>
            <a:br>
              <a:rPr lang="en-GB" dirty="0" smtClean="0"/>
            </a:br>
            <a:endParaRPr lang="en-GB" dirty="0" smtClean="0"/>
          </a:p>
          <a:p>
            <a:r>
              <a:rPr lang="en-GB" b="1" u="sng" dirty="0" smtClean="0"/>
              <a:t>Film</a:t>
            </a:r>
            <a:r>
              <a:rPr lang="en-GB" b="1" u="sng" dirty="0" smtClean="0"/>
              <a:t>: </a:t>
            </a:r>
            <a:r>
              <a:rPr lang="en-GB" i="1" dirty="0" smtClean="0"/>
              <a:t>I watched _____ (film name) because…</a:t>
            </a:r>
            <a:endParaRPr lang="en-GB" i="1" dirty="0"/>
          </a:p>
        </p:txBody>
      </p:sp>
      <p:sp>
        <p:nvSpPr>
          <p:cNvPr id="3" name="Title 2"/>
          <p:cNvSpPr>
            <a:spLocks noGrp="1"/>
          </p:cNvSpPr>
          <p:nvPr>
            <p:ph type="title"/>
          </p:nvPr>
        </p:nvSpPr>
        <p:spPr>
          <a:xfrm>
            <a:off x="457200" y="428612"/>
            <a:ext cx="8229600" cy="1143000"/>
          </a:xfrm>
        </p:spPr>
        <p:txBody>
          <a:bodyPr>
            <a:normAutofit fontScale="90000"/>
          </a:bodyPr>
          <a:lstStyle/>
          <a:p>
            <a:r>
              <a:rPr lang="en-GB" dirty="0" smtClean="0"/>
              <a:t>Why do we consume media products? What do we get out of it?</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3600" dirty="0"/>
              <a:t>The idea that the </a:t>
            </a:r>
            <a:r>
              <a:rPr lang="en-GB" sz="3600" b="1" dirty="0"/>
              <a:t>media can have an effect over its audience- </a:t>
            </a:r>
            <a:r>
              <a:rPr lang="en-GB" sz="3600" dirty="0"/>
              <a:t>this is often discussed in terms of </a:t>
            </a:r>
            <a:r>
              <a:rPr lang="en-GB" sz="3600" b="1" dirty="0"/>
              <a:t>negative</a:t>
            </a:r>
            <a:r>
              <a:rPr lang="en-GB" sz="3600" dirty="0"/>
              <a:t> effects</a:t>
            </a:r>
            <a:r>
              <a:rPr lang="en-GB" sz="3600" dirty="0" smtClean="0"/>
              <a:t>.</a:t>
            </a:r>
          </a:p>
          <a:p>
            <a:r>
              <a:rPr lang="en-GB" sz="3600" dirty="0" smtClean="0"/>
              <a:t>Thought of as </a:t>
            </a:r>
            <a:r>
              <a:rPr lang="en-GB" sz="3600" b="1" dirty="0" smtClean="0"/>
              <a:t>what the media does to its audience</a:t>
            </a:r>
            <a:r>
              <a:rPr lang="en-GB" sz="3600" dirty="0" smtClean="0"/>
              <a:t>.</a:t>
            </a:r>
            <a:endParaRPr lang="en-US" sz="3600" dirty="0"/>
          </a:p>
          <a:p>
            <a:endParaRPr lang="en-US" dirty="0"/>
          </a:p>
        </p:txBody>
      </p:sp>
      <p:sp>
        <p:nvSpPr>
          <p:cNvPr id="2" name="Title 1"/>
          <p:cNvSpPr>
            <a:spLocks noGrp="1"/>
          </p:cNvSpPr>
          <p:nvPr>
            <p:ph type="title"/>
          </p:nvPr>
        </p:nvSpPr>
        <p:spPr/>
        <p:txBody>
          <a:bodyPr>
            <a:normAutofit/>
          </a:bodyPr>
          <a:lstStyle/>
          <a:p>
            <a:r>
              <a:rPr lang="en-GB" sz="3600" u="sng" dirty="0">
                <a:hlinkClick r:id="rId2"/>
              </a:rPr>
              <a:t>The Effects Theory</a:t>
            </a:r>
            <a:r>
              <a:rPr lang="en-GB" sz="3600" dirty="0"/>
              <a:t>: </a:t>
            </a:r>
            <a:endParaRPr lang="en-US" sz="3600" dirty="0"/>
          </a:p>
        </p:txBody>
      </p:sp>
      <p:pic>
        <p:nvPicPr>
          <p:cNvPr id="4" name="Picture 2" descr="C:\Documents and Settings\Lesley Daniel\Local Settings\Temporary Internet Files\Content.IE5\5OW2X0DX\MCj02321510000[1].wmf"/>
          <p:cNvPicPr>
            <a:picLocks noChangeAspect="1" noChangeArrowheads="1"/>
          </p:cNvPicPr>
          <p:nvPr/>
        </p:nvPicPr>
        <p:blipFill>
          <a:blip r:embed="rId3" cstate="print"/>
          <a:srcRect/>
          <a:stretch>
            <a:fillRect/>
          </a:stretch>
        </p:blipFill>
        <p:spPr bwMode="auto">
          <a:xfrm>
            <a:off x="5667654" y="4214818"/>
            <a:ext cx="3190626" cy="235404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smtClean="0"/>
              <a:t>Consider both sides…</a:t>
            </a:r>
            <a:endParaRPr lang="en-GB" dirty="0"/>
          </a:p>
        </p:txBody>
      </p:sp>
      <p:sp>
        <p:nvSpPr>
          <p:cNvPr id="7" name="Text Placeholder 6"/>
          <p:cNvSpPr>
            <a:spLocks noGrp="1"/>
          </p:cNvSpPr>
          <p:nvPr>
            <p:ph type="body" idx="1"/>
          </p:nvPr>
        </p:nvSpPr>
        <p:spPr/>
        <p:txBody>
          <a:bodyPr/>
          <a:lstStyle/>
          <a:p>
            <a:r>
              <a:rPr lang="en-GB" dirty="0" smtClean="0"/>
              <a:t>Positive</a:t>
            </a:r>
            <a:endParaRPr lang="en-GB" dirty="0"/>
          </a:p>
        </p:txBody>
      </p:sp>
      <p:sp>
        <p:nvSpPr>
          <p:cNvPr id="9" name="Text Placeholder 8"/>
          <p:cNvSpPr>
            <a:spLocks noGrp="1"/>
          </p:cNvSpPr>
          <p:nvPr>
            <p:ph type="body" sz="half" idx="3"/>
          </p:nvPr>
        </p:nvSpPr>
        <p:spPr/>
        <p:txBody>
          <a:bodyPr/>
          <a:lstStyle/>
          <a:p>
            <a:r>
              <a:rPr lang="en-GB" dirty="0" smtClean="0"/>
              <a:t>Negative</a:t>
            </a:r>
            <a:endParaRPr lang="en-GB" dirty="0"/>
          </a:p>
        </p:txBody>
      </p:sp>
      <p:sp>
        <p:nvSpPr>
          <p:cNvPr id="8" name="Content Placeholder 7"/>
          <p:cNvSpPr>
            <a:spLocks noGrp="1"/>
          </p:cNvSpPr>
          <p:nvPr>
            <p:ph sz="quarter" idx="2"/>
          </p:nvPr>
        </p:nvSpPr>
        <p:spPr/>
        <p:txBody>
          <a:bodyPr/>
          <a:lstStyle/>
          <a:p>
            <a:r>
              <a:rPr lang="en-GB" dirty="0" smtClean="0"/>
              <a:t>Media has a positive influence on us because….</a:t>
            </a:r>
            <a:endParaRPr lang="en-GB" dirty="0"/>
          </a:p>
        </p:txBody>
      </p:sp>
      <p:sp>
        <p:nvSpPr>
          <p:cNvPr id="10" name="Content Placeholder 9"/>
          <p:cNvSpPr>
            <a:spLocks noGrp="1"/>
          </p:cNvSpPr>
          <p:nvPr>
            <p:ph sz="quarter" idx="4"/>
          </p:nvPr>
        </p:nvSpPr>
        <p:spPr/>
        <p:txBody>
          <a:bodyPr/>
          <a:lstStyle/>
          <a:p>
            <a:r>
              <a:rPr lang="en-GB" dirty="0" smtClean="0"/>
              <a:t>Media has a negative influence on us because…</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260491"/>
            <a:ext cx="8229600" cy="4525963"/>
          </a:xfrm>
        </p:spPr>
        <p:txBody>
          <a:bodyPr/>
          <a:lstStyle/>
          <a:p>
            <a:r>
              <a:rPr lang="en-GB" dirty="0"/>
              <a:t>A theory that suggests that </a:t>
            </a:r>
            <a:r>
              <a:rPr lang="en-GB" b="1" dirty="0"/>
              <a:t>the media ‘inject’ its audience with its ideas </a:t>
            </a:r>
            <a:r>
              <a:rPr lang="en-GB" dirty="0"/>
              <a:t>like a </a:t>
            </a:r>
            <a:r>
              <a:rPr lang="en-GB" b="1" dirty="0"/>
              <a:t>passive</a:t>
            </a:r>
            <a:r>
              <a:rPr lang="en-GB" dirty="0"/>
              <a:t> patient rather than a critical and active consumer</a:t>
            </a:r>
            <a:r>
              <a:rPr lang="en-GB" dirty="0" smtClean="0"/>
              <a:t>.</a:t>
            </a:r>
            <a:br>
              <a:rPr lang="en-GB" dirty="0" smtClean="0"/>
            </a:br>
            <a:endParaRPr lang="en-GB" dirty="0" smtClean="0"/>
          </a:p>
          <a:p>
            <a:r>
              <a:rPr lang="en-GB" dirty="0" smtClean="0"/>
              <a:t>The focus here is on the fact that </a:t>
            </a:r>
            <a:r>
              <a:rPr lang="en-GB" b="1" dirty="0" smtClean="0"/>
              <a:t>we </a:t>
            </a:r>
            <a:br>
              <a:rPr lang="en-GB" b="1" dirty="0" smtClean="0"/>
            </a:br>
            <a:r>
              <a:rPr lang="en-GB" b="1" dirty="0" smtClean="0"/>
              <a:t>don’t choose</a:t>
            </a:r>
            <a:r>
              <a:rPr lang="en-GB" dirty="0" smtClean="0"/>
              <a:t> to believe certain things;</a:t>
            </a:r>
            <a:br>
              <a:rPr lang="en-GB" dirty="0" smtClean="0"/>
            </a:br>
            <a:r>
              <a:rPr lang="en-GB" b="1" dirty="0" smtClean="0"/>
              <a:t>the media chooses for us</a:t>
            </a:r>
            <a:r>
              <a:rPr lang="en-GB" dirty="0" smtClean="0"/>
              <a:t>.</a:t>
            </a:r>
            <a:endParaRPr lang="en-US" dirty="0"/>
          </a:p>
          <a:p>
            <a:endParaRPr lang="en-US" dirty="0"/>
          </a:p>
        </p:txBody>
      </p:sp>
      <p:sp>
        <p:nvSpPr>
          <p:cNvPr id="2" name="Title 1"/>
          <p:cNvSpPr>
            <a:spLocks noGrp="1"/>
          </p:cNvSpPr>
          <p:nvPr>
            <p:ph type="title"/>
          </p:nvPr>
        </p:nvSpPr>
        <p:spPr>
          <a:xfrm>
            <a:off x="457200" y="571488"/>
            <a:ext cx="8229600" cy="785810"/>
          </a:xfrm>
        </p:spPr>
        <p:txBody>
          <a:bodyPr>
            <a:noAutofit/>
          </a:bodyPr>
          <a:lstStyle/>
          <a:p>
            <a:r>
              <a:rPr lang="en-GB" sz="3600" u="sng" dirty="0">
                <a:hlinkClick r:id="rId2"/>
              </a:rPr>
              <a:t>Hypodermic Needle Theory:</a:t>
            </a:r>
            <a:r>
              <a:rPr lang="en-US" sz="3600" dirty="0"/>
              <a:t/>
            </a:r>
            <a:br>
              <a:rPr lang="en-US" sz="3600" dirty="0"/>
            </a:br>
            <a:endParaRPr lang="en-US" sz="3600" dirty="0"/>
          </a:p>
        </p:txBody>
      </p:sp>
      <p:pic>
        <p:nvPicPr>
          <p:cNvPr id="1026" name="Picture 2" descr="C:\Documents and Settings\Lesley Daniel\Local Settings\Temporary Internet Files\Content.IE5\9605AATL\MCj02909420000[1].wmf"/>
          <p:cNvPicPr>
            <a:picLocks noChangeAspect="1" noChangeArrowheads="1"/>
          </p:cNvPicPr>
          <p:nvPr/>
        </p:nvPicPr>
        <p:blipFill>
          <a:blip r:embed="rId3" cstate="print"/>
          <a:srcRect/>
          <a:stretch>
            <a:fillRect/>
          </a:stretch>
        </p:blipFill>
        <p:spPr bwMode="auto">
          <a:xfrm>
            <a:off x="6500826" y="3714752"/>
            <a:ext cx="2279260" cy="2956297"/>
          </a:xfrm>
          <a:prstGeom prst="rect">
            <a:avLst/>
          </a:prstGeom>
          <a:noFill/>
        </p:spPr>
      </p:pic>
      <p:sp>
        <p:nvSpPr>
          <p:cNvPr id="5" name="Rectangle 4"/>
          <p:cNvSpPr/>
          <p:nvPr/>
        </p:nvSpPr>
        <p:spPr>
          <a:xfrm>
            <a:off x="1571604" y="5500702"/>
            <a:ext cx="5352747" cy="95410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What do you think about this </a:t>
            </a:r>
            <a:br>
              <a:rPr lang="en-US" sz="28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en-US" sz="28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theory?</a:t>
            </a:r>
            <a:endParaRPr lang="en-US" sz="28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2420888"/>
            <a:ext cx="8229600" cy="1143000"/>
          </a:xfrm>
        </p:spPr>
        <p:txBody>
          <a:bodyPr>
            <a:normAutofit fontScale="90000"/>
          </a:bodyPr>
          <a:lstStyle/>
          <a:p>
            <a:r>
              <a:rPr lang="en-GB" dirty="0" smtClean="0"/>
              <a:t>In what ways can be we said to </a:t>
            </a:r>
            <a:r>
              <a:rPr lang="en-GB" dirty="0" smtClean="0">
                <a:solidFill>
                  <a:schemeClr val="accent6">
                    <a:lumMod val="75000"/>
                  </a:schemeClr>
                </a:solidFill>
              </a:rPr>
              <a:t>passively consume </a:t>
            </a:r>
            <a:r>
              <a:rPr lang="en-GB" dirty="0" smtClean="0"/>
              <a:t>ideas given to us by the media? Can you think of any modern examples?</a:t>
            </a:r>
            <a:br>
              <a:rPr lang="en-GB" dirty="0" smtClean="0"/>
            </a:br>
            <a:r>
              <a:rPr lang="en-GB" dirty="0" smtClean="0"/>
              <a:t/>
            </a:r>
            <a:br>
              <a:rPr lang="en-GB" dirty="0" smtClean="0"/>
            </a:br>
            <a:r>
              <a:rPr lang="en-GB" dirty="0" smtClean="0"/>
              <a:t>Should you believe everything the media tells you? Why </a:t>
            </a:r>
            <a:r>
              <a:rPr lang="en-GB" smtClean="0"/>
              <a:t>or why not?</a:t>
            </a:r>
            <a:endParaRPr lang="en-GB" dirty="0"/>
          </a:p>
        </p:txBody>
      </p:sp>
    </p:spTree>
    <p:extLst>
      <p:ext uri="{BB962C8B-B14F-4D97-AF65-F5344CB8AC3E}">
        <p14:creationId xmlns:p14="http://schemas.microsoft.com/office/powerpoint/2010/main" val="925797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The idea that </a:t>
            </a:r>
            <a:r>
              <a:rPr lang="en-GB" b="1" dirty="0" smtClean="0"/>
              <a:t>media audiences make active choices about what to consume in order to meet certain needs</a:t>
            </a:r>
            <a:r>
              <a:rPr lang="en-GB" dirty="0" smtClean="0"/>
              <a:t>. This is about what the audience does with the media product.</a:t>
            </a:r>
            <a:br>
              <a:rPr lang="en-GB" dirty="0" smtClean="0"/>
            </a:br>
            <a:endParaRPr lang="en-GB" dirty="0" smtClean="0"/>
          </a:p>
          <a:p>
            <a:r>
              <a:rPr lang="en-GB" dirty="0" smtClean="0"/>
              <a:t>We choose what we consume, and how it will affect us. </a:t>
            </a:r>
            <a:r>
              <a:rPr lang="en-US" dirty="0" smtClean="0"/>
              <a:t/>
            </a:r>
            <a:br>
              <a:rPr lang="en-US" dirty="0" smtClean="0"/>
            </a:br>
            <a:endParaRPr lang="en-US" dirty="0" smtClean="0"/>
          </a:p>
        </p:txBody>
      </p:sp>
      <p:sp>
        <p:nvSpPr>
          <p:cNvPr id="2" name="Title 1"/>
          <p:cNvSpPr>
            <a:spLocks noGrp="1"/>
          </p:cNvSpPr>
          <p:nvPr>
            <p:ph type="title"/>
          </p:nvPr>
        </p:nvSpPr>
        <p:spPr/>
        <p:txBody>
          <a:bodyPr>
            <a:noAutofit/>
          </a:bodyPr>
          <a:lstStyle/>
          <a:p>
            <a:r>
              <a:rPr lang="en-GB" sz="3200" u="sng" dirty="0" smtClean="0">
                <a:hlinkClick r:id="rId2"/>
              </a:rPr>
              <a:t>Uses </a:t>
            </a:r>
            <a:r>
              <a:rPr lang="en-GB" sz="3200" u="sng" dirty="0">
                <a:hlinkClick r:id="rId2"/>
              </a:rPr>
              <a:t>and Gratifications Theory</a:t>
            </a:r>
            <a:r>
              <a:rPr lang="en-GB" sz="3200" dirty="0" smtClean="0"/>
              <a:t>:</a:t>
            </a:r>
            <a:endParaRPr lang="en-US" sz="3200" dirty="0"/>
          </a:p>
        </p:txBody>
      </p:sp>
      <p:pic>
        <p:nvPicPr>
          <p:cNvPr id="2051" name="Picture 3" descr="C:\Documents and Settings\Lesley Daniel\Local Settings\Temporary Internet Files\Content.IE5\4YCGDE2N\MPj04228520000[1].jpg"/>
          <p:cNvPicPr>
            <a:picLocks noChangeAspect="1" noChangeArrowheads="1"/>
          </p:cNvPicPr>
          <p:nvPr/>
        </p:nvPicPr>
        <p:blipFill>
          <a:blip r:embed="rId3" cstate="print"/>
          <a:srcRect/>
          <a:stretch>
            <a:fillRect/>
          </a:stretch>
        </p:blipFill>
        <p:spPr bwMode="auto">
          <a:xfrm>
            <a:off x="6572264" y="4143380"/>
            <a:ext cx="1956712" cy="2446487"/>
          </a:xfrm>
          <a:prstGeom prst="rect">
            <a:avLst/>
          </a:prstGeom>
          <a:noFill/>
        </p:spPr>
      </p:pic>
      <p:pic>
        <p:nvPicPr>
          <p:cNvPr id="2052" name="Picture 4" descr="C:\Documents and Settings\Lesley Daniel\Local Settings\Temporary Internet Files\Content.IE5\OS4O8BS9\MCj04347780000[1].png"/>
          <p:cNvPicPr>
            <a:picLocks noChangeAspect="1" noChangeArrowheads="1"/>
          </p:cNvPicPr>
          <p:nvPr/>
        </p:nvPicPr>
        <p:blipFill>
          <a:blip r:embed="rId4" cstate="print"/>
          <a:srcRect/>
          <a:stretch>
            <a:fillRect/>
          </a:stretch>
        </p:blipFill>
        <p:spPr bwMode="auto">
          <a:xfrm>
            <a:off x="571472" y="4500570"/>
            <a:ext cx="1828572" cy="1828572"/>
          </a:xfrm>
          <a:prstGeom prst="rect">
            <a:avLst/>
          </a:prstGeom>
          <a:noFill/>
        </p:spPr>
      </p:pic>
      <p:pic>
        <p:nvPicPr>
          <p:cNvPr id="2053" name="Picture 5" descr="C:\Documents and Settings\Lesley Daniel\Local Settings\Temporary Internet Files\Content.IE5\4YCGDE2N\MCj04325480000[1].png"/>
          <p:cNvPicPr>
            <a:picLocks noChangeAspect="1" noChangeArrowheads="1"/>
          </p:cNvPicPr>
          <p:nvPr/>
        </p:nvPicPr>
        <p:blipFill>
          <a:blip r:embed="rId5" cstate="print"/>
          <a:srcRect/>
          <a:stretch>
            <a:fillRect/>
          </a:stretch>
        </p:blipFill>
        <p:spPr bwMode="auto">
          <a:xfrm>
            <a:off x="7215206" y="428604"/>
            <a:ext cx="1280163" cy="1152146"/>
          </a:xfrm>
          <a:prstGeom prst="rect">
            <a:avLst/>
          </a:prstGeom>
          <a:noFill/>
        </p:spPr>
      </p:pic>
      <p:pic>
        <p:nvPicPr>
          <p:cNvPr id="2054" name="Picture 6" descr="C:\Documents and Settings\Lesley Daniel\Local Settings\Temporary Internet Files\Content.IE5\5OW2X0DX\MMj01630950000[1].gif"/>
          <p:cNvPicPr>
            <a:picLocks noChangeAspect="1" noChangeArrowheads="1" noCrop="1"/>
          </p:cNvPicPr>
          <p:nvPr/>
        </p:nvPicPr>
        <p:blipFill>
          <a:blip r:embed="rId6" cstate="print"/>
          <a:srcRect/>
          <a:stretch>
            <a:fillRect/>
          </a:stretch>
        </p:blipFill>
        <p:spPr bwMode="auto">
          <a:xfrm>
            <a:off x="3500430" y="4166615"/>
            <a:ext cx="1928826" cy="269138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123</TotalTime>
  <Words>424</Words>
  <Application>Microsoft Office PowerPoint</Application>
  <PresentationFormat>On-screen Show (4:3)</PresentationFormat>
  <Paragraphs>55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Magazine Media Unit</vt:lpstr>
      <vt:lpstr>Lesson Objective</vt:lpstr>
      <vt:lpstr>What do people get out of the media?</vt:lpstr>
      <vt:lpstr>Why do we consume media products? What do we get out of it?</vt:lpstr>
      <vt:lpstr>The Effects Theory: </vt:lpstr>
      <vt:lpstr>Consider both sides…</vt:lpstr>
      <vt:lpstr>Hypodermic Needle Theory: </vt:lpstr>
      <vt:lpstr>In what ways can be we said to passively consume ideas given to us by the media? Can you think of any modern examples?  Should you believe everything the media tells you? Why or why not?</vt:lpstr>
      <vt:lpstr>Uses and Gratifications Theory:</vt:lpstr>
      <vt:lpstr>4 main ways that we use media texts</vt:lpstr>
      <vt:lpstr>PowerPoint Presentation</vt:lpstr>
      <vt:lpstr>Activity</vt:lpstr>
      <vt:lpstr>PowerPoint Presentation</vt:lpstr>
      <vt:lpstr>Plenary</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krista carson</cp:lastModifiedBy>
  <cp:revision>44</cp:revision>
  <dcterms:created xsi:type="dcterms:W3CDTF">2008-11-12T11:28:25Z</dcterms:created>
  <dcterms:modified xsi:type="dcterms:W3CDTF">2011-05-25T11:54:36Z</dcterms:modified>
</cp:coreProperties>
</file>