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8" r:id="rId3"/>
    <p:sldId id="268" r:id="rId4"/>
    <p:sldId id="262" r:id="rId5"/>
    <p:sldId id="267" r:id="rId6"/>
    <p:sldId id="259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0E077-5446-4C4C-91CD-3633C9D255D5}" type="datetimeFigureOut">
              <a:rPr lang="en-GB" smtClean="0"/>
              <a:t>26/05/2011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AD0D-20EB-41F4-967F-19C87A654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4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CAD0D-20EB-41F4-967F-19C87A654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9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Unit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Lesson </a:t>
            </a:r>
            <a:r>
              <a:rPr lang="en-GB" smtClean="0"/>
              <a:t>5 </a:t>
            </a:r>
            <a:r>
              <a:rPr lang="en-GB" dirty="0" smtClean="0"/>
              <a:t>Contents</a:t>
            </a:r>
            <a:br>
              <a:rPr lang="en-GB" dirty="0" smtClean="0"/>
            </a:br>
            <a:r>
              <a:rPr lang="en-GB" dirty="0" smtClean="0"/>
              <a:t>(lower)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4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At the end of this lesson we will have looked at common features of a contents page/table of contents.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57481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loud Callout 3"/>
          <p:cNvSpPr/>
          <p:nvPr/>
        </p:nvSpPr>
        <p:spPr>
          <a:xfrm>
            <a:off x="3286084" y="0"/>
            <a:ext cx="5857916" cy="2357454"/>
          </a:xfrm>
          <a:prstGeom prst="cloudCallout">
            <a:avLst>
              <a:gd name="adj1" fmla="val 20365"/>
              <a:gd name="adj2" fmla="val 64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Looking at the Contents Page of ‘Bliss’ magazine…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786058"/>
            <a:ext cx="4286280" cy="3857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What would you say are the main interests of teenage girls?  How can you tell?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04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3754760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Exploring Language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264715"/>
            <a:ext cx="1861046" cy="5853113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Dos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Fab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Chic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Shimmer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Dish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Word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‘Beauty’</a:t>
            </a:r>
          </a:p>
          <a:p>
            <a:pPr>
              <a:buNone/>
            </a:pPr>
            <a:r>
              <a:rPr lang="en-GB" dirty="0" err="1" smtClean="0">
                <a:solidFill>
                  <a:schemeClr val="bg1"/>
                </a:solidFill>
              </a:rPr>
              <a:t>Wanna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bg1"/>
                </a:solidFill>
              </a:rPr>
              <a:t>Gonna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Cuz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1988840"/>
            <a:ext cx="4176464" cy="37941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Ever feel like you speak the same language but can’t understand what is being said because there are so many phrases or sayings that you don’t get?</a:t>
            </a:r>
          </a:p>
          <a:p>
            <a:endParaRPr lang="en-GB" dirty="0"/>
          </a:p>
        </p:txBody>
      </p:sp>
      <p:pic>
        <p:nvPicPr>
          <p:cNvPr id="1026" name="Picture 2" descr="C:\Documents and Settings\svc-znf\Local Settings\Temporary Internet Files\Content.IE5\WFFEFFFB\MCj04344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276872"/>
            <a:ext cx="1625600" cy="1828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5200548"/>
            <a:ext cx="782175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Buzz Words!</a:t>
            </a:r>
            <a:endParaRPr lang="en-US" sz="1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3754760" cy="1162050"/>
          </a:xfrm>
        </p:spPr>
        <p:txBody>
          <a:bodyPr>
            <a:noAutofit/>
          </a:bodyPr>
          <a:lstStyle/>
          <a:p>
            <a:r>
              <a:rPr lang="en-GB" sz="4400" dirty="0" smtClean="0"/>
              <a:t>Exploring Language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1988840"/>
            <a:ext cx="4176464" cy="37941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Ever feel like you speak the same language but can’t understand what is being said because there are so many phrases or sayings that you don’t get?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27584" y="5200548"/>
            <a:ext cx="782175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Buzz Words!</a:t>
            </a:r>
            <a:endParaRPr lang="en-US" sz="1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4442" y="163043"/>
            <a:ext cx="3709031" cy="5354189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Have a look a table of contents from any magazine.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In  your workbooks, write down as many buzz words as you can find. Some of these may not have been included on the previous slide!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9350" y="328582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b="1" dirty="0" smtClean="0"/>
              <a:t>  Have another look at your contents page. Consider the following questions, writing your answers in  your workbook: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1) </a:t>
            </a:r>
            <a:r>
              <a:rPr lang="en-GB" sz="2800" dirty="0"/>
              <a:t>Who is the target audience of your magazine? How do you know this?</a:t>
            </a:r>
          </a:p>
          <a:p>
            <a:r>
              <a:rPr lang="en-GB" sz="2800" dirty="0" smtClean="0"/>
              <a:t>2) How is the reader’s attention drawn to certain features? </a:t>
            </a:r>
          </a:p>
          <a:p>
            <a:r>
              <a:rPr lang="en-GB" sz="2800" dirty="0"/>
              <a:t>3</a:t>
            </a:r>
            <a:r>
              <a:rPr lang="en-GB" sz="2800" dirty="0" smtClean="0"/>
              <a:t>) Do you notice anything unusual about the way language is used?</a:t>
            </a:r>
          </a:p>
          <a:p>
            <a:r>
              <a:rPr lang="en-GB" sz="2800" dirty="0" smtClean="0"/>
              <a:t>4) Using the ‘Uses and Gratifications’ theory from last lesson, why would people read your magazine?</a:t>
            </a:r>
          </a:p>
          <a:p>
            <a:r>
              <a:rPr lang="en-GB" sz="2800" dirty="0" smtClean="0"/>
              <a:t>5) What sort of codes and conventions does your contents page contain (this should be similar to what we did with our study of covers).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Pages should…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Identify what </a:t>
            </a:r>
            <a:r>
              <a:rPr lang="en-GB" b="1" dirty="0" smtClean="0"/>
              <a:t>articles</a:t>
            </a:r>
            <a:r>
              <a:rPr lang="en-GB" dirty="0" smtClean="0"/>
              <a:t> are in the magazine</a:t>
            </a:r>
          </a:p>
          <a:p>
            <a:r>
              <a:rPr lang="en-GB" dirty="0" smtClean="0"/>
              <a:t>Identify </a:t>
            </a:r>
            <a:r>
              <a:rPr lang="en-GB" b="1" dirty="0" smtClean="0"/>
              <a:t>what page </a:t>
            </a:r>
            <a:r>
              <a:rPr lang="en-GB" dirty="0" smtClean="0"/>
              <a:t>you can find specific articles.</a:t>
            </a:r>
          </a:p>
          <a:p>
            <a:r>
              <a:rPr lang="en-GB" dirty="0" smtClean="0"/>
              <a:t>Emphasize the </a:t>
            </a:r>
            <a:r>
              <a:rPr lang="en-GB" b="1" dirty="0" smtClean="0"/>
              <a:t>main articles </a:t>
            </a:r>
            <a:r>
              <a:rPr lang="en-GB" dirty="0" smtClean="0"/>
              <a:t>and</a:t>
            </a:r>
            <a:r>
              <a:rPr lang="en-GB" b="1" dirty="0" smtClean="0"/>
              <a:t> </a:t>
            </a:r>
            <a:r>
              <a:rPr lang="en-GB" b="1" dirty="0" err="1" smtClean="0"/>
              <a:t>ongoing</a:t>
            </a:r>
            <a:r>
              <a:rPr lang="en-GB" b="1" dirty="0" smtClean="0"/>
              <a:t> features</a:t>
            </a:r>
          </a:p>
          <a:p>
            <a:r>
              <a:rPr lang="en-GB" dirty="0" smtClean="0"/>
              <a:t>Speak to the </a:t>
            </a:r>
            <a:r>
              <a:rPr lang="en-GB" b="1" dirty="0" smtClean="0"/>
              <a:t>target audience</a:t>
            </a:r>
          </a:p>
          <a:p>
            <a:r>
              <a:rPr lang="en-GB" dirty="0" smtClean="0"/>
              <a:t>Be </a:t>
            </a:r>
            <a:r>
              <a:rPr lang="en-GB" b="1" dirty="0" smtClean="0"/>
              <a:t>colourful and attractive</a:t>
            </a:r>
            <a:r>
              <a:rPr lang="en-GB" dirty="0" smtClean="0"/>
              <a:t>, yet easy to understand (</a:t>
            </a:r>
            <a:r>
              <a:rPr lang="en-GB" i="1" dirty="0" smtClean="0"/>
              <a:t>avoid clutter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…. more?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980728"/>
            <a:ext cx="857256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You have been asked to create a </a:t>
            </a:r>
            <a:r>
              <a:rPr lang="en-GB" sz="2800" b="1" dirty="0" smtClean="0"/>
              <a:t>draft edition of the Contents Page </a:t>
            </a:r>
            <a:r>
              <a:rPr lang="en-GB" sz="2800" dirty="0" smtClean="0"/>
              <a:t>for a new magazine aimed at </a:t>
            </a:r>
            <a:r>
              <a:rPr lang="en-GB" sz="2800" b="1" dirty="0" smtClean="0"/>
              <a:t>your age group</a:t>
            </a:r>
            <a:r>
              <a:rPr lang="en-GB" sz="2800" dirty="0" smtClean="0"/>
              <a:t>.  </a:t>
            </a:r>
          </a:p>
          <a:p>
            <a:endParaRPr lang="en-GB" sz="2800" dirty="0" smtClean="0"/>
          </a:p>
          <a:p>
            <a:r>
              <a:rPr lang="en-GB" sz="2800" dirty="0" smtClean="0"/>
              <a:t>Choose from either</a:t>
            </a:r>
          </a:p>
          <a:p>
            <a:r>
              <a:rPr lang="en-GB" sz="2800" i="1" dirty="0" smtClean="0">
                <a:solidFill>
                  <a:srgbClr val="7030A0"/>
                </a:solidFill>
              </a:rPr>
              <a:t>1. a sports focus  magazine</a:t>
            </a:r>
          </a:p>
          <a:p>
            <a:r>
              <a:rPr lang="en-GB" sz="2800" i="1" dirty="0" smtClean="0">
                <a:solidFill>
                  <a:srgbClr val="FF0000"/>
                </a:solidFill>
              </a:rPr>
              <a:t>2. a music magazine or</a:t>
            </a:r>
          </a:p>
          <a:p>
            <a:r>
              <a:rPr lang="en-GB" sz="2800" i="1" dirty="0" smtClean="0">
                <a:solidFill>
                  <a:srgbClr val="00B050"/>
                </a:solidFill>
              </a:rPr>
              <a:t>3. a fashion magazine. </a:t>
            </a:r>
          </a:p>
          <a:p>
            <a:endParaRPr lang="en-GB" sz="2800" i="1" dirty="0" smtClean="0"/>
          </a:p>
          <a:p>
            <a:r>
              <a:rPr lang="en-GB" sz="2800" dirty="0" smtClean="0"/>
              <a:t>Decide on whether you want to aim it at boys, girls or both and think about </a:t>
            </a:r>
            <a:r>
              <a:rPr lang="en-GB" sz="2800" b="1" dirty="0" smtClean="0"/>
              <a:t>how you are going to attract your target audience </a:t>
            </a:r>
            <a:r>
              <a:rPr lang="en-GB" sz="2800" dirty="0" smtClean="0"/>
              <a:t>with articles and features that reflect their needs and desires. </a:t>
            </a:r>
          </a:p>
          <a:p>
            <a:endParaRPr lang="en-GB" sz="2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324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Media Unit </vt:lpstr>
      <vt:lpstr>Lesson Objective</vt:lpstr>
      <vt:lpstr>PowerPoint Presentation</vt:lpstr>
      <vt:lpstr>Exploring Language</vt:lpstr>
      <vt:lpstr>Exploring Language</vt:lpstr>
      <vt:lpstr>PowerPoint Presentation</vt:lpstr>
      <vt:lpstr>Content Pages should…</vt:lpstr>
      <vt:lpstr>Activity</vt:lpstr>
    </vt:vector>
  </TitlesOfParts>
  <Company>Swavesey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svc-lad</dc:creator>
  <cp:lastModifiedBy>krista carson</cp:lastModifiedBy>
  <cp:revision>39</cp:revision>
  <dcterms:created xsi:type="dcterms:W3CDTF">2008-11-05T17:49:18Z</dcterms:created>
  <dcterms:modified xsi:type="dcterms:W3CDTF">2011-05-26T10:41:28Z</dcterms:modified>
</cp:coreProperties>
</file>