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81" r:id="rId9"/>
    <p:sldId id="282" r:id="rId10"/>
    <p:sldId id="283" r:id="rId11"/>
    <p:sldId id="284" r:id="rId12"/>
    <p:sldId id="285" r:id="rId13"/>
    <p:sldId id="286" r:id="rId14"/>
    <p:sldId id="278" r:id="rId15"/>
    <p:sldId id="279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7C6F3-52C3-420F-92BD-98146A6DAF94}" type="datetimeFigureOut">
              <a:rPr lang="en-GB" smtClean="0"/>
              <a:t>26/05/2011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E2370-1B45-4D63-9B4E-2479EB5DD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003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D759E-0E14-423E-9CCB-77029F54B6A8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AutoShape 2"/>
          <p:cNvSpPr>
            <a:spLocks noChangeArrowheads="1"/>
          </p:cNvSpPr>
          <p:nvPr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23" name="AutoShape 3"/>
          <p:cNvSpPr>
            <a:spLocks noChangeArrowheads="1"/>
          </p:cNvSpPr>
          <p:nvPr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24" name="Line 4"/>
          <p:cNvSpPr>
            <a:spLocks noChangeShapeType="1"/>
          </p:cNvSpPr>
          <p:nvPr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25" name="AutoShape 5"/>
          <p:cNvSpPr>
            <a:spLocks noChangeArrowheads="1"/>
          </p:cNvSpPr>
          <p:nvPr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89126" name="AutoShape 6"/>
          <p:cNvSpPr>
            <a:spLocks noChangeArrowheads="1"/>
          </p:cNvSpPr>
          <p:nvPr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015162" cy="14446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89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048000"/>
            <a:ext cx="7015162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8912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1E3CDDA-C529-4C1C-991F-348A8C87FA69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3891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913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5CFA797-67EE-4D04-A315-62F780F7CD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89132" name="AutoShape 12"/>
          <p:cNvSpPr>
            <a:spLocks noChangeArrowheads="1"/>
          </p:cNvSpPr>
          <p:nvPr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33" name="AutoShape 13"/>
          <p:cNvSpPr>
            <a:spLocks noChangeArrowheads="1"/>
          </p:cNvSpPr>
          <p:nvPr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34" name="Line 14"/>
          <p:cNvSpPr>
            <a:spLocks noChangeShapeType="1"/>
          </p:cNvSpPr>
          <p:nvPr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35" name="AutoShape 15"/>
          <p:cNvSpPr>
            <a:spLocks noChangeArrowheads="1"/>
          </p:cNvSpPr>
          <p:nvPr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89136" name="AutoShape 16"/>
          <p:cNvSpPr>
            <a:spLocks noChangeArrowheads="1"/>
          </p:cNvSpPr>
          <p:nvPr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E3CDDA-C529-4C1C-991F-348A8C87FA69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FA797-67EE-4D04-A315-62F780F7CD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E3CDDA-C529-4C1C-991F-348A8C87FA69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FA797-67EE-4D04-A315-62F780F7CD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E3CDDA-C529-4C1C-991F-348A8C87FA69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FA797-67EE-4D04-A315-62F780F7CD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E3CDDA-C529-4C1C-991F-348A8C87FA69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FA797-67EE-4D04-A315-62F780F7CD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E3CDDA-C529-4C1C-991F-348A8C87FA69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FA797-67EE-4D04-A315-62F780F7CD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E3CDDA-C529-4C1C-991F-348A8C87FA69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FA797-67EE-4D04-A315-62F780F7CD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E3CDDA-C529-4C1C-991F-348A8C87FA69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FA797-67EE-4D04-A315-62F780F7CD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E3CDDA-C529-4C1C-991F-348A8C87FA69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FA797-67EE-4D04-A315-62F780F7CD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E3CDDA-C529-4C1C-991F-348A8C87FA69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FA797-67EE-4D04-A315-62F780F7CD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E3CDDA-C529-4C1C-991F-348A8C87FA69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FA797-67EE-4D04-A315-62F780F7CD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388099" name="AutoShape 3"/>
            <p:cNvSpPr>
              <a:spLocks noChangeArrowheads="1"/>
            </p:cNvSpPr>
            <p:nvPr userDrawn="1"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100" name="AutoShape 4"/>
            <p:cNvSpPr>
              <a:spLocks noChangeArrowheads="1"/>
            </p:cNvSpPr>
            <p:nvPr userDrawn="1"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8101" name="Line 5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8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8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8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fld id="{31E3CDDA-C529-4C1C-991F-348A8C87FA69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388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88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fld id="{45CFA797-67EE-4D04-A315-62F780F7CD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88107" name="AutoShape 11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88108" name="AutoShape 12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388110" name="AutoShape 14"/>
            <p:cNvSpPr>
              <a:spLocks noChangeArrowheads="1"/>
            </p:cNvSpPr>
            <p:nvPr userDrawn="1"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111" name="AutoShape 15"/>
            <p:cNvSpPr>
              <a:spLocks noChangeArrowheads="1"/>
            </p:cNvSpPr>
            <p:nvPr userDrawn="1"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8112" name="Line 16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8113" name="AutoShape 17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88114" name="AutoShape 18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9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rgbClr val="77777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2200">
          <a:solidFill>
            <a:srgbClr val="77777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Media Unit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Analysing Media Texts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Look for </a:t>
            </a:r>
            <a:r>
              <a:rPr lang="en-GB" b="1" dirty="0"/>
              <a:t>quotes.</a:t>
            </a:r>
          </a:p>
          <a:p>
            <a:pPr lvl="1"/>
            <a:r>
              <a:rPr lang="en-GB" dirty="0"/>
              <a:t>What is being said, and by whom? Are the people quoted trustworthy sources, or are they merely meant to appear important, to engage the reader?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538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Examine </a:t>
            </a:r>
            <a:r>
              <a:rPr lang="en-GB" b="1" dirty="0"/>
              <a:t>key words and phrases</a:t>
            </a:r>
            <a:r>
              <a:rPr lang="en-GB" dirty="0"/>
              <a:t>. What sort of language is used, and how does that contribute to your sense of audience?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622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category does the article fit into? What is the purpose of the article?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476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Is the article effective? Does it appeal to you? Why or why not? Would the article appeal to the target audience of the magazine? Why or why not?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52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through both of the articles provided to you, and answer the questions in your workbooks. </a:t>
            </a:r>
            <a:r>
              <a:rPr lang="en-GB" b="1" dirty="0" smtClean="0"/>
              <a:t>Please write in full sentences!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Extending the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3581400" cy="4114800"/>
          </a:xfrm>
        </p:spPr>
        <p:txBody>
          <a:bodyPr/>
          <a:lstStyle/>
          <a:p>
            <a:r>
              <a:rPr lang="en-GB" dirty="0" smtClean="0"/>
              <a:t>Once you’ve completed the questions, move on to answering the question at the bottom of the handout. </a:t>
            </a:r>
            <a:r>
              <a:rPr lang="en-GB" b="1" dirty="0" smtClean="0"/>
              <a:t>Please write in paragraphs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572000" y="1524000"/>
            <a:ext cx="4038600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Paragraph</a:t>
            </a:r>
            <a:r>
              <a:rPr kumimoji="0" lang="en-GB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one: 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Discuss how the </a:t>
            </a:r>
            <a:r>
              <a:rPr kumimoji="0" lang="en-GB" sz="20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vuvuzela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is represented in one of the articles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.</a:t>
            </a:r>
            <a:endParaRPr kumimoji="0" lang="en-GB" sz="20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572000" y="2743200"/>
            <a:ext cx="4038600" cy="1219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Paragraph</a:t>
            </a:r>
            <a:r>
              <a:rPr kumimoji="0" lang="en-GB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two: 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Discuss how the </a:t>
            </a:r>
            <a:r>
              <a:rPr kumimoji="0" lang="en-GB" sz="20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vuvuzela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is represented in the second article.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572000" y="3962400"/>
            <a:ext cx="4038600" cy="121920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Paragraph</a:t>
            </a:r>
            <a:r>
              <a:rPr kumimoji="0" lang="en-GB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three: </a:t>
            </a:r>
            <a:r>
              <a:rPr kumimoji="0" lang="en-GB" sz="20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Discuss any similarities and differences between the two articles.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572000" y="5181600"/>
            <a:ext cx="4038600" cy="1219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Paragraph</a:t>
            </a:r>
            <a:r>
              <a:rPr kumimoji="0" lang="en-GB" sz="2000" b="1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four: </a:t>
            </a:r>
            <a:r>
              <a:rPr kumimoji="0" lang="en-GB" sz="20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State your personal opinion on the matter; which argument do you support?</a:t>
            </a:r>
            <a:endParaRPr kumimoji="0" lang="en-GB" sz="20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How has the media shaped your understanding of the vuvuzela issue at the 2010 World Cup?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</a:t>
            </a:r>
            <a:r>
              <a:rPr lang="fr-CA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end of </a:t>
            </a:r>
            <a:r>
              <a:rPr lang="fr-CA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</a:t>
            </a:r>
            <a:r>
              <a:rPr lang="fr-CA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lesson</a:t>
            </a:r>
            <a:r>
              <a:rPr lang="fr-CA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fr-CA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will</a:t>
            </a:r>
            <a:r>
              <a:rPr lang="fr-CA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have </a:t>
            </a:r>
            <a:r>
              <a:rPr lang="fr-CA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discussed</a:t>
            </a:r>
            <a:r>
              <a:rPr lang="fr-CA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how the British media </a:t>
            </a:r>
            <a:r>
              <a:rPr lang="fr-CA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presented</a:t>
            </a:r>
            <a:r>
              <a:rPr lang="fr-CA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fr-CA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vuvuzela</a:t>
            </a:r>
            <a:r>
              <a:rPr lang="fr-CA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debate</a:t>
            </a:r>
            <a:r>
              <a:rPr lang="fr-CA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during</a:t>
            </a:r>
            <a:r>
              <a:rPr lang="fr-CA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2010 World </a:t>
            </a:r>
            <a:r>
              <a:rPr lang="fr-CA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Cup</a:t>
            </a:r>
            <a:r>
              <a:rPr lang="fr-CA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South </a:t>
            </a:r>
            <a:r>
              <a:rPr lang="fr-CA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Africa</a:t>
            </a:r>
            <a:r>
              <a:rPr lang="fr-CA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799" y="1827213"/>
            <a:ext cx="3806825" cy="4114800"/>
          </a:xfrm>
        </p:spPr>
        <p:txBody>
          <a:bodyPr/>
          <a:lstStyle/>
          <a:p>
            <a:r>
              <a:rPr lang="en-US" sz="4800" dirty="0" smtClean="0"/>
              <a:t>What do you know about the vuvuzela?</a:t>
            </a:r>
            <a:endParaRPr lang="en-US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04800"/>
            <a:ext cx="3876675" cy="567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nutshell…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blowing horn up to approximately 1 m (3 ft) in length. It is commonly blown by fans at association football matches in South Africa.</a:t>
            </a:r>
          </a:p>
          <a:p>
            <a:r>
              <a:rPr lang="en-US" dirty="0" smtClean="0"/>
              <a:t>The instrument is by blowing through compressed lips to create a buzz.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Controversy…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Associated with permanent noise-induced hearing loss</a:t>
            </a:r>
            <a:endParaRPr lang="en-US" baseline="30000" dirty="0"/>
          </a:p>
          <a:p>
            <a:r>
              <a:rPr lang="en-US" dirty="0" smtClean="0"/>
              <a:t>A possible safety risk when spectators cannot hear evacuation announcements</a:t>
            </a:r>
          </a:p>
          <a:p>
            <a:r>
              <a:rPr lang="en-US" dirty="0" smtClean="0"/>
              <a:t>May spread colds and flu viruses on a greater scale than coughing or shouting.</a:t>
            </a:r>
            <a:endParaRPr lang="en-US" baseline="30000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Controversy…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524000"/>
            <a:ext cx="7313612" cy="4114800"/>
          </a:xfrm>
        </p:spPr>
        <p:txBody>
          <a:bodyPr/>
          <a:lstStyle/>
          <a:p>
            <a:r>
              <a:rPr lang="en-US" dirty="0" smtClean="0"/>
              <a:t>Blamed for drowning the sound and atmosphere of football games.</a:t>
            </a:r>
            <a:endParaRPr lang="en-US" baseline="30000" dirty="0"/>
          </a:p>
          <a:p>
            <a:r>
              <a:rPr lang="en-US" dirty="0" smtClean="0"/>
              <a:t>Commentators have described the sound as "annoying”. </a:t>
            </a:r>
          </a:p>
          <a:p>
            <a:r>
              <a:rPr lang="en-US" dirty="0" smtClean="0"/>
              <a:t>The sound level of the instrument has been measured at 127 decibels contributing to football matches with dangerously high sound pressure levels for unprotected ears.</a:t>
            </a:r>
            <a:endParaRPr lang="en-US" baseline="30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does this have to do with media?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800600"/>
            <a:ext cx="7015162" cy="1752600"/>
          </a:xfrm>
        </p:spPr>
        <p:txBody>
          <a:bodyPr/>
          <a:lstStyle/>
          <a:p>
            <a:r>
              <a:rPr lang="en-US" dirty="0" smtClean="0"/>
              <a:t>Well, the media affects us all on a daily basis, whether you know it or not. Consider the vuvuzela debate….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905000"/>
            <a:ext cx="459619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Analyzing article 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31969"/>
            <a:ext cx="7696200" cy="5126031"/>
          </a:xfrm>
        </p:spPr>
        <p:txBody>
          <a:bodyPr>
            <a:normAutofit/>
          </a:bodyPr>
          <a:lstStyle/>
          <a:p>
            <a:r>
              <a:rPr lang="en-GB" dirty="0" smtClean="0"/>
              <a:t>Look at the </a:t>
            </a:r>
            <a:r>
              <a:rPr lang="en-GB" b="1" dirty="0" smtClean="0"/>
              <a:t>tone </a:t>
            </a:r>
            <a:r>
              <a:rPr lang="en-GB" dirty="0" smtClean="0"/>
              <a:t>of the article.</a:t>
            </a:r>
          </a:p>
          <a:p>
            <a:pPr lvl="1"/>
            <a:r>
              <a:rPr lang="en-GB" dirty="0" smtClean="0"/>
              <a:t>How does the author speak to the reader? What reading level are the articles written in? For example, most commercial magazines are written in a casual tone directly to the reader (using "you" and "your").</a:t>
            </a:r>
          </a:p>
        </p:txBody>
      </p:sp>
    </p:spTree>
    <p:extLst>
      <p:ext uri="{BB962C8B-B14F-4D97-AF65-F5344CB8AC3E}">
        <p14:creationId xmlns:p14="http://schemas.microsoft.com/office/powerpoint/2010/main" val="145472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Look at the use of </a:t>
            </a:r>
            <a:r>
              <a:rPr lang="en-GB" b="1" dirty="0"/>
              <a:t>headings </a:t>
            </a:r>
            <a:r>
              <a:rPr lang="en-GB" dirty="0"/>
              <a:t>and </a:t>
            </a:r>
            <a:r>
              <a:rPr lang="en-GB" b="1" dirty="0"/>
              <a:t>subheadings. </a:t>
            </a:r>
          </a:p>
          <a:p>
            <a:pPr lvl="1"/>
            <a:r>
              <a:rPr lang="en-GB" dirty="0"/>
              <a:t>What do the headings/subheadings say? Are they meant to grab the readers attention? Why do they do this? How do they do this?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5062100"/>
      </p:ext>
    </p:extLst>
  </p:cSld>
  <p:clrMapOvr>
    <a:masterClrMapping/>
  </p:clrMapOvr>
</p:sld>
</file>

<file path=ppt/theme/theme1.xml><?xml version="1.0" encoding="utf-8"?>
<a:theme xmlns:a="http://schemas.openxmlformats.org/drawingml/2006/main" name="ParentOpnHse">
  <a:themeElements>
    <a:clrScheme name="ParentOpnHse 3">
      <a:dk1>
        <a:srgbClr val="000000"/>
      </a:dk1>
      <a:lt1>
        <a:srgbClr val="FFFFFF"/>
      </a:lt1>
      <a:dk2>
        <a:srgbClr val="0000CC"/>
      </a:dk2>
      <a:lt2>
        <a:srgbClr val="434343"/>
      </a:lt2>
      <a:accent1>
        <a:srgbClr val="99CC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E7B900"/>
      </a:accent6>
      <a:hlink>
        <a:srgbClr val="FF0000"/>
      </a:hlink>
      <a:folHlink>
        <a:srgbClr val="808080"/>
      </a:folHlink>
    </a:clrScheme>
    <a:fontScheme name="ParentOpnHse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rentOpnH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TS001017070</Template>
  <TotalTime>219</TotalTime>
  <Words>483</Words>
  <Application>Microsoft Office PowerPoint</Application>
  <PresentationFormat>On-screen Show (4:3)</PresentationFormat>
  <Paragraphs>39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ParentOpnHse</vt:lpstr>
      <vt:lpstr>Media Unit</vt:lpstr>
      <vt:lpstr>Lesson Objective</vt:lpstr>
      <vt:lpstr>PowerPoint Presentation</vt:lpstr>
      <vt:lpstr>In a nutshell…</vt:lpstr>
      <vt:lpstr>The Controversy…</vt:lpstr>
      <vt:lpstr>The Controversy…</vt:lpstr>
      <vt:lpstr>What does this have to do with media?</vt:lpstr>
      <vt:lpstr>Analyzing article content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Task</vt:lpstr>
      <vt:lpstr>Extending the task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Unit</dc:title>
  <dc:creator>Krista N Carson</dc:creator>
  <cp:lastModifiedBy>krista carson</cp:lastModifiedBy>
  <cp:revision>26</cp:revision>
  <dcterms:created xsi:type="dcterms:W3CDTF">2010-06-17T14:57:27Z</dcterms:created>
  <dcterms:modified xsi:type="dcterms:W3CDTF">2011-05-26T13:29:27Z</dcterms:modified>
</cp:coreProperties>
</file>