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078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403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43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31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200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960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45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09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9951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925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084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6E340-DC02-4C55-A0C9-C06A0FB2DC49}" type="datetimeFigureOut">
              <a:rPr lang="en-GB" smtClean="0"/>
              <a:t>11/10/2011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F4B77-85E0-424A-BF09-26F4A04429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89498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mtClean="0"/>
              <a:t>Creative Media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Unit 1 Lesson 11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5821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>
            <a:normAutofit/>
          </a:bodyPr>
          <a:lstStyle/>
          <a:p>
            <a:r>
              <a:rPr lang="en-GB" sz="4400" dirty="0" smtClean="0"/>
              <a:t>As a class, we will watch an episode of Outnumbered (use BBC </a:t>
            </a:r>
            <a:r>
              <a:rPr lang="en-GB" sz="4400" dirty="0" err="1" smtClean="0"/>
              <a:t>iPlayer</a:t>
            </a:r>
            <a:r>
              <a:rPr lang="en-GB" sz="4400" dirty="0" smtClean="0"/>
              <a:t>). While watching, record the narrative structure of the episode (see </a:t>
            </a:r>
            <a:r>
              <a:rPr lang="en-GB" sz="4400" dirty="0" err="1" smtClean="0"/>
              <a:t>handout</a:t>
            </a:r>
            <a:r>
              <a:rPr lang="en-GB" sz="4400" smtClean="0"/>
              <a:t>).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49301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Plenary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How does the episode we watched fit into </a:t>
            </a:r>
            <a:r>
              <a:rPr lang="en-GB" sz="6000" dirty="0" err="1" smtClean="0"/>
              <a:t>Todorov’s</a:t>
            </a:r>
            <a:r>
              <a:rPr lang="en-GB" sz="6000" dirty="0" smtClean="0"/>
              <a:t> Narrative Stages?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00698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At the end of this lesson we know </a:t>
            </a:r>
            <a:r>
              <a:rPr lang="en-GB" sz="6000" dirty="0" err="1" smtClean="0"/>
              <a:t>Todorov’s</a:t>
            </a:r>
            <a:r>
              <a:rPr lang="en-GB" sz="6000" dirty="0" smtClean="0"/>
              <a:t> Narrative Stages for analysing narratives.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413633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Looking at Narratives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err="1" smtClean="0"/>
              <a:t>Tzvetan</a:t>
            </a:r>
            <a:r>
              <a:rPr lang="en-GB" sz="4000" dirty="0" smtClean="0"/>
              <a:t> </a:t>
            </a:r>
            <a:r>
              <a:rPr lang="en-GB" sz="4000" dirty="0" err="1" smtClean="0"/>
              <a:t>Todorov</a:t>
            </a:r>
            <a:r>
              <a:rPr lang="en-GB" sz="4000" dirty="0" smtClean="0"/>
              <a:t> devised a way of analysing narratives according to the way they move through different stages.</a:t>
            </a:r>
          </a:p>
          <a:p>
            <a:r>
              <a:rPr lang="en-GB" sz="4000" dirty="0" smtClean="0"/>
              <a:t>He suggested that many narratives, regardless of genre, can be broken down into specific stages: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144623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1)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The setting is established, key character(s) are introduced and the storyline is set up.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350590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2) Disruption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Oppositional characters appear and the story takes a particular direction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7033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3) Recognition of disruption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5400" dirty="0" smtClean="0"/>
              <a:t>The lives of characters and events are interwoven. Tension builds throughout this section, which is often the longest. </a:t>
            </a:r>
            <a:endParaRPr lang="en-GB" sz="5400" dirty="0"/>
          </a:p>
        </p:txBody>
      </p:sp>
    </p:spTree>
    <p:extLst>
      <p:ext uri="{BB962C8B-B14F-4D97-AF65-F5344CB8AC3E}">
        <p14:creationId xmlns:p14="http://schemas.microsoft.com/office/powerpoint/2010/main" val="62427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4) Attempt to repair disruption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/>
              <a:t>The highest point of tension after which there is a dynamic change.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29452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5) Reinstatement of equilibrium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6600" dirty="0" smtClean="0"/>
              <a:t>Matters are sorted out, problems are solved and questions answered.</a:t>
            </a:r>
            <a:endParaRPr lang="en-GB" sz="6600" dirty="0"/>
          </a:p>
        </p:txBody>
      </p:sp>
    </p:spTree>
    <p:extLst>
      <p:ext uri="{BB962C8B-B14F-4D97-AF65-F5344CB8AC3E}">
        <p14:creationId xmlns:p14="http://schemas.microsoft.com/office/powerpoint/2010/main" val="263245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Read through the story provided to you, then complete the chart, showing that you can apply </a:t>
            </a:r>
            <a:r>
              <a:rPr lang="en-GB" sz="4800" dirty="0" err="1" smtClean="0"/>
              <a:t>Todorov’s</a:t>
            </a:r>
            <a:r>
              <a:rPr lang="en-GB" sz="4800" dirty="0" smtClean="0"/>
              <a:t> theory in practice. 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38216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225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Creative Media</vt:lpstr>
      <vt:lpstr>Lesson Objective</vt:lpstr>
      <vt:lpstr>Looking at Narratives</vt:lpstr>
      <vt:lpstr>1) Equilibrium</vt:lpstr>
      <vt:lpstr>2) Disruption</vt:lpstr>
      <vt:lpstr>3) Recognition of disruption</vt:lpstr>
      <vt:lpstr>4) Attempt to repair disruption</vt:lpstr>
      <vt:lpstr>5) Reinstatement of equilibrium</vt:lpstr>
      <vt:lpstr>Task</vt:lpstr>
      <vt:lpstr>Task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Studies</dc:title>
  <dc:creator>krista carson</dc:creator>
  <cp:lastModifiedBy>Krista Carson</cp:lastModifiedBy>
  <cp:revision>13</cp:revision>
  <dcterms:created xsi:type="dcterms:W3CDTF">2010-09-23T10:37:53Z</dcterms:created>
  <dcterms:modified xsi:type="dcterms:W3CDTF">2011-10-11T14:08:05Z</dcterms:modified>
</cp:coreProperties>
</file>