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6" r:id="rId3"/>
    <p:sldId id="257" r:id="rId4"/>
    <p:sldId id="258" r:id="rId5"/>
    <p:sldId id="273" r:id="rId6"/>
    <p:sldId id="259" r:id="rId7"/>
    <p:sldId id="260" r:id="rId8"/>
    <p:sldId id="263" r:id="rId9"/>
    <p:sldId id="264" r:id="rId10"/>
    <p:sldId id="265" r:id="rId11"/>
    <p:sldId id="266" r:id="rId12"/>
    <p:sldId id="267" r:id="rId13"/>
    <p:sldId id="277" r:id="rId14"/>
    <p:sldId id="278" r:id="rId15"/>
    <p:sldId id="268" r:id="rId16"/>
    <p:sldId id="269" r:id="rId17"/>
    <p:sldId id="270" r:id="rId18"/>
    <p:sldId id="271" r:id="rId19"/>
    <p:sldId id="272"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4D0F88E-2C42-4C24-94BE-E3FEF315B4BC}" type="datetimeFigureOut">
              <a:rPr lang="en-GB" smtClean="0"/>
              <a:t>20/09/2011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03052EE-AD3A-45B8-928E-A87AFD4D3E07}" type="slidenum">
              <a:rPr lang="en-GB" smtClean="0"/>
              <a:t>‹#›</a:t>
            </a:fld>
            <a:endParaRPr lang="en-GB"/>
          </a:p>
        </p:txBody>
      </p:sp>
    </p:spTree>
    <p:extLst>
      <p:ext uri="{BB962C8B-B14F-4D97-AF65-F5344CB8AC3E}">
        <p14:creationId xmlns:p14="http://schemas.microsoft.com/office/powerpoint/2010/main" val="2378155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64" charset="-128"/>
              </a:defRPr>
            </a:lvl1pPr>
            <a:lvl2pPr marL="742950" indent="-285750" eaLnBrk="0" hangingPunct="0">
              <a:defRPr>
                <a:solidFill>
                  <a:schemeClr val="tx1"/>
                </a:solidFill>
                <a:latin typeface="Arial" charset="0"/>
                <a:ea typeface="ＭＳ Ｐゴシック" pitchFamily="64" charset="-128"/>
              </a:defRPr>
            </a:lvl2pPr>
            <a:lvl3pPr marL="1143000" indent="-228600" eaLnBrk="0" hangingPunct="0">
              <a:defRPr>
                <a:solidFill>
                  <a:schemeClr val="tx1"/>
                </a:solidFill>
                <a:latin typeface="Arial" charset="0"/>
                <a:ea typeface="ＭＳ Ｐゴシック" pitchFamily="64" charset="-128"/>
              </a:defRPr>
            </a:lvl3pPr>
            <a:lvl4pPr marL="1600200" indent="-228600" eaLnBrk="0" hangingPunct="0">
              <a:defRPr>
                <a:solidFill>
                  <a:schemeClr val="tx1"/>
                </a:solidFill>
                <a:latin typeface="Arial" charset="0"/>
                <a:ea typeface="ＭＳ Ｐゴシック" pitchFamily="64" charset="-128"/>
              </a:defRPr>
            </a:lvl4pPr>
            <a:lvl5pPr marL="2057400" indent="-228600" eaLnBrk="0" hangingPunct="0">
              <a:defRPr>
                <a:solidFill>
                  <a:schemeClr val="tx1"/>
                </a:solidFill>
                <a:latin typeface="Arial" charset="0"/>
                <a:ea typeface="ＭＳ Ｐゴシック" pitchFamily="6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6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6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6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64" charset="-128"/>
              </a:defRPr>
            </a:lvl9pPr>
          </a:lstStyle>
          <a:p>
            <a:pPr eaLnBrk="1" hangingPunct="1"/>
            <a:fld id="{8755B3D7-12AD-43AF-B2CC-F42FE574467A}" type="slidenum">
              <a:rPr lang="en-US"/>
              <a:pPr eaLnBrk="1" hangingPunct="1"/>
              <a:t>5</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64" charset="-128"/>
              </a:defRPr>
            </a:lvl1pPr>
            <a:lvl2pPr marL="742950" indent="-285750" eaLnBrk="0" hangingPunct="0">
              <a:defRPr>
                <a:solidFill>
                  <a:schemeClr val="tx1"/>
                </a:solidFill>
                <a:latin typeface="Arial" charset="0"/>
                <a:ea typeface="ＭＳ Ｐゴシック" pitchFamily="64" charset="-128"/>
              </a:defRPr>
            </a:lvl2pPr>
            <a:lvl3pPr marL="1143000" indent="-228600" eaLnBrk="0" hangingPunct="0">
              <a:defRPr>
                <a:solidFill>
                  <a:schemeClr val="tx1"/>
                </a:solidFill>
                <a:latin typeface="Arial" charset="0"/>
                <a:ea typeface="ＭＳ Ｐゴシック" pitchFamily="64" charset="-128"/>
              </a:defRPr>
            </a:lvl3pPr>
            <a:lvl4pPr marL="1600200" indent="-228600" eaLnBrk="0" hangingPunct="0">
              <a:defRPr>
                <a:solidFill>
                  <a:schemeClr val="tx1"/>
                </a:solidFill>
                <a:latin typeface="Arial" charset="0"/>
                <a:ea typeface="ＭＳ Ｐゴシック" pitchFamily="64" charset="-128"/>
              </a:defRPr>
            </a:lvl4pPr>
            <a:lvl5pPr marL="2057400" indent="-228600" eaLnBrk="0" hangingPunct="0">
              <a:defRPr>
                <a:solidFill>
                  <a:schemeClr val="tx1"/>
                </a:solidFill>
                <a:latin typeface="Arial" charset="0"/>
                <a:ea typeface="ＭＳ Ｐゴシック" pitchFamily="6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6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6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6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64" charset="-128"/>
              </a:defRPr>
            </a:lvl9pPr>
          </a:lstStyle>
          <a:p>
            <a:pPr eaLnBrk="1" hangingPunct="1"/>
            <a:fld id="{18472B10-7AC6-4141-8D65-68062B8DB652}" type="slidenum">
              <a:rPr lang="en-US"/>
              <a:pPr eaLnBrk="1" hangingPunct="1"/>
              <a:t>6</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5B373F4-822C-45BA-9F9F-61BDF962D616}" type="datetimeFigureOut">
              <a:rPr lang="en-GB" smtClean="0"/>
              <a:t>20/09/2011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4AA3E7-B722-4800-83A2-404C57F71B9C}" type="slidenum">
              <a:rPr lang="en-GB" smtClean="0"/>
              <a:t>‹#›</a:t>
            </a:fld>
            <a:endParaRPr lang="en-GB"/>
          </a:p>
        </p:txBody>
      </p:sp>
    </p:spTree>
    <p:extLst>
      <p:ext uri="{BB962C8B-B14F-4D97-AF65-F5344CB8AC3E}">
        <p14:creationId xmlns:p14="http://schemas.microsoft.com/office/powerpoint/2010/main" val="2364243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B373F4-822C-45BA-9F9F-61BDF962D616}" type="datetimeFigureOut">
              <a:rPr lang="en-GB" smtClean="0"/>
              <a:t>20/09/2011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4AA3E7-B722-4800-83A2-404C57F71B9C}" type="slidenum">
              <a:rPr lang="en-GB" smtClean="0"/>
              <a:t>‹#›</a:t>
            </a:fld>
            <a:endParaRPr lang="en-GB"/>
          </a:p>
        </p:txBody>
      </p:sp>
    </p:spTree>
    <p:extLst>
      <p:ext uri="{BB962C8B-B14F-4D97-AF65-F5344CB8AC3E}">
        <p14:creationId xmlns:p14="http://schemas.microsoft.com/office/powerpoint/2010/main" val="3872867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B373F4-822C-45BA-9F9F-61BDF962D616}" type="datetimeFigureOut">
              <a:rPr lang="en-GB" smtClean="0"/>
              <a:t>20/09/2011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4AA3E7-B722-4800-83A2-404C57F71B9C}" type="slidenum">
              <a:rPr lang="en-GB" smtClean="0"/>
              <a:t>‹#›</a:t>
            </a:fld>
            <a:endParaRPr lang="en-GB"/>
          </a:p>
        </p:txBody>
      </p:sp>
    </p:spTree>
    <p:extLst>
      <p:ext uri="{BB962C8B-B14F-4D97-AF65-F5344CB8AC3E}">
        <p14:creationId xmlns:p14="http://schemas.microsoft.com/office/powerpoint/2010/main" val="2314289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533400"/>
            <a:ext cx="77724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2908BC4A-F533-4949-B009-1D46F9F62139}" type="slidenum">
              <a:rPr lang="en-US"/>
              <a:pPr>
                <a:defRPr/>
              </a:pPr>
              <a:t>‹#›</a:t>
            </a:fld>
            <a:endParaRPr lang="en-US"/>
          </a:p>
        </p:txBody>
      </p:sp>
    </p:spTree>
    <p:extLst>
      <p:ext uri="{BB962C8B-B14F-4D97-AF65-F5344CB8AC3E}">
        <p14:creationId xmlns:p14="http://schemas.microsoft.com/office/powerpoint/2010/main" val="2467038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B373F4-822C-45BA-9F9F-61BDF962D616}" type="datetimeFigureOut">
              <a:rPr lang="en-GB" smtClean="0"/>
              <a:t>20/09/2011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4AA3E7-B722-4800-83A2-404C57F71B9C}" type="slidenum">
              <a:rPr lang="en-GB" smtClean="0"/>
              <a:t>‹#›</a:t>
            </a:fld>
            <a:endParaRPr lang="en-GB"/>
          </a:p>
        </p:txBody>
      </p:sp>
    </p:spTree>
    <p:extLst>
      <p:ext uri="{BB962C8B-B14F-4D97-AF65-F5344CB8AC3E}">
        <p14:creationId xmlns:p14="http://schemas.microsoft.com/office/powerpoint/2010/main" val="2846258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B373F4-822C-45BA-9F9F-61BDF962D616}" type="datetimeFigureOut">
              <a:rPr lang="en-GB" smtClean="0"/>
              <a:t>20/09/2011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4AA3E7-B722-4800-83A2-404C57F71B9C}" type="slidenum">
              <a:rPr lang="en-GB" smtClean="0"/>
              <a:t>‹#›</a:t>
            </a:fld>
            <a:endParaRPr lang="en-GB"/>
          </a:p>
        </p:txBody>
      </p:sp>
    </p:spTree>
    <p:extLst>
      <p:ext uri="{BB962C8B-B14F-4D97-AF65-F5344CB8AC3E}">
        <p14:creationId xmlns:p14="http://schemas.microsoft.com/office/powerpoint/2010/main" val="1575053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5B373F4-822C-45BA-9F9F-61BDF962D616}" type="datetimeFigureOut">
              <a:rPr lang="en-GB" smtClean="0"/>
              <a:t>20/09/2011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4AA3E7-B722-4800-83A2-404C57F71B9C}" type="slidenum">
              <a:rPr lang="en-GB" smtClean="0"/>
              <a:t>‹#›</a:t>
            </a:fld>
            <a:endParaRPr lang="en-GB"/>
          </a:p>
        </p:txBody>
      </p:sp>
    </p:spTree>
    <p:extLst>
      <p:ext uri="{BB962C8B-B14F-4D97-AF65-F5344CB8AC3E}">
        <p14:creationId xmlns:p14="http://schemas.microsoft.com/office/powerpoint/2010/main" val="2928277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5B373F4-822C-45BA-9F9F-61BDF962D616}" type="datetimeFigureOut">
              <a:rPr lang="en-GB" smtClean="0"/>
              <a:t>20/09/2011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4AA3E7-B722-4800-83A2-404C57F71B9C}" type="slidenum">
              <a:rPr lang="en-GB" smtClean="0"/>
              <a:t>‹#›</a:t>
            </a:fld>
            <a:endParaRPr lang="en-GB"/>
          </a:p>
        </p:txBody>
      </p:sp>
    </p:spTree>
    <p:extLst>
      <p:ext uri="{BB962C8B-B14F-4D97-AF65-F5344CB8AC3E}">
        <p14:creationId xmlns:p14="http://schemas.microsoft.com/office/powerpoint/2010/main" val="2165438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5B373F4-822C-45BA-9F9F-61BDF962D616}" type="datetimeFigureOut">
              <a:rPr lang="en-GB" smtClean="0"/>
              <a:t>20/09/2011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4AA3E7-B722-4800-83A2-404C57F71B9C}" type="slidenum">
              <a:rPr lang="en-GB" smtClean="0"/>
              <a:t>‹#›</a:t>
            </a:fld>
            <a:endParaRPr lang="en-GB"/>
          </a:p>
        </p:txBody>
      </p:sp>
    </p:spTree>
    <p:extLst>
      <p:ext uri="{BB962C8B-B14F-4D97-AF65-F5344CB8AC3E}">
        <p14:creationId xmlns:p14="http://schemas.microsoft.com/office/powerpoint/2010/main" val="3973184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B373F4-822C-45BA-9F9F-61BDF962D616}" type="datetimeFigureOut">
              <a:rPr lang="en-GB" smtClean="0"/>
              <a:t>20/09/2011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A4AA3E7-B722-4800-83A2-404C57F71B9C}" type="slidenum">
              <a:rPr lang="en-GB" smtClean="0"/>
              <a:t>‹#›</a:t>
            </a:fld>
            <a:endParaRPr lang="en-GB"/>
          </a:p>
        </p:txBody>
      </p:sp>
    </p:spTree>
    <p:extLst>
      <p:ext uri="{BB962C8B-B14F-4D97-AF65-F5344CB8AC3E}">
        <p14:creationId xmlns:p14="http://schemas.microsoft.com/office/powerpoint/2010/main" val="2977818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B373F4-822C-45BA-9F9F-61BDF962D616}" type="datetimeFigureOut">
              <a:rPr lang="en-GB" smtClean="0"/>
              <a:t>20/09/2011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4AA3E7-B722-4800-83A2-404C57F71B9C}" type="slidenum">
              <a:rPr lang="en-GB" smtClean="0"/>
              <a:t>‹#›</a:t>
            </a:fld>
            <a:endParaRPr lang="en-GB"/>
          </a:p>
        </p:txBody>
      </p:sp>
    </p:spTree>
    <p:extLst>
      <p:ext uri="{BB962C8B-B14F-4D97-AF65-F5344CB8AC3E}">
        <p14:creationId xmlns:p14="http://schemas.microsoft.com/office/powerpoint/2010/main" val="1430517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B373F4-822C-45BA-9F9F-61BDF962D616}" type="datetimeFigureOut">
              <a:rPr lang="en-GB" smtClean="0"/>
              <a:t>20/09/2011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4AA3E7-B722-4800-83A2-404C57F71B9C}" type="slidenum">
              <a:rPr lang="en-GB" smtClean="0"/>
              <a:t>‹#›</a:t>
            </a:fld>
            <a:endParaRPr lang="en-GB"/>
          </a:p>
        </p:txBody>
      </p:sp>
    </p:spTree>
    <p:extLst>
      <p:ext uri="{BB962C8B-B14F-4D97-AF65-F5344CB8AC3E}">
        <p14:creationId xmlns:p14="http://schemas.microsoft.com/office/powerpoint/2010/main" val="4062633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B373F4-822C-45BA-9F9F-61BDF962D616}" type="datetimeFigureOut">
              <a:rPr lang="en-GB" smtClean="0"/>
              <a:t>20/09/2011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AA3E7-B722-4800-83A2-404C57F71B9C}" type="slidenum">
              <a:rPr lang="en-GB" smtClean="0"/>
              <a:t>‹#›</a:t>
            </a:fld>
            <a:endParaRPr lang="en-GB"/>
          </a:p>
        </p:txBody>
      </p:sp>
    </p:spTree>
    <p:extLst>
      <p:ext uri="{BB962C8B-B14F-4D97-AF65-F5344CB8AC3E}">
        <p14:creationId xmlns:p14="http://schemas.microsoft.com/office/powerpoint/2010/main" val="2225161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http://newsimg.bbc.co.uk/media/images/39159000/jpg/_39159712_philosopher203.jpg" TargetMode="External"/><Relationship Id="rId5" Type="http://schemas.openxmlformats.org/officeDocument/2006/relationships/image" Target="../media/image9.jpeg"/><Relationship Id="rId4" Type="http://schemas.openxmlformats.org/officeDocument/2006/relationships/image" Target="http://upload.wikimedia.org/wikipedia/en/2/2c/Harry_Potter_and_the_Philosopher's_Stone.jp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Creative Media</a:t>
            </a:r>
            <a:endParaRPr lang="en-GB" dirty="0"/>
          </a:p>
        </p:txBody>
      </p:sp>
      <p:sp>
        <p:nvSpPr>
          <p:cNvPr id="3" name="Subtitle 2"/>
          <p:cNvSpPr>
            <a:spLocks noGrp="1"/>
          </p:cNvSpPr>
          <p:nvPr>
            <p:ph type="subTitle" idx="1"/>
          </p:nvPr>
        </p:nvSpPr>
        <p:spPr/>
        <p:txBody>
          <a:bodyPr/>
          <a:lstStyle/>
          <a:p>
            <a:r>
              <a:rPr lang="en-GB" dirty="0" smtClean="0"/>
              <a:t>Unit 1 </a:t>
            </a:r>
            <a:r>
              <a:rPr lang="en-GB" smtClean="0"/>
              <a:t>Lesson 3</a:t>
            </a:r>
            <a:endParaRPr lang="en-GB" dirty="0"/>
          </a:p>
        </p:txBody>
      </p:sp>
    </p:spTree>
    <p:extLst>
      <p:ext uri="{BB962C8B-B14F-4D97-AF65-F5344CB8AC3E}">
        <p14:creationId xmlns:p14="http://schemas.microsoft.com/office/powerpoint/2010/main" val="753406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endParaRPr lang="zh-TW" altLang="en-US" smtClean="0"/>
          </a:p>
        </p:txBody>
      </p:sp>
      <p:sp>
        <p:nvSpPr>
          <p:cNvPr id="37891" name="Rectangle 3"/>
          <p:cNvSpPr>
            <a:spLocks noGrp="1" noChangeArrowheads="1"/>
          </p:cNvSpPr>
          <p:nvPr>
            <p:ph type="body" idx="1"/>
          </p:nvPr>
        </p:nvSpPr>
        <p:spPr/>
        <p:txBody>
          <a:bodyPr/>
          <a:lstStyle/>
          <a:p>
            <a:pPr eaLnBrk="1" hangingPunct="1"/>
            <a:endParaRPr lang="zh-TW" altLang="en-US" smtClean="0"/>
          </a:p>
        </p:txBody>
      </p:sp>
      <p:pic>
        <p:nvPicPr>
          <p:cNvPr id="37892" name="Picture 7" descr="484ec51c020002r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4" name="Oval 8"/>
          <p:cNvSpPr>
            <a:spLocks noChangeArrowheads="1"/>
          </p:cNvSpPr>
          <p:nvPr/>
        </p:nvSpPr>
        <p:spPr bwMode="auto">
          <a:xfrm>
            <a:off x="395288" y="476250"/>
            <a:ext cx="1728787" cy="1727200"/>
          </a:xfrm>
          <a:prstGeom prst="ellipse">
            <a:avLst/>
          </a:prstGeom>
          <a:solidFill>
            <a:srgbClr val="FFFF99"/>
          </a:solidFill>
          <a:ln w="38100" algn="ctr">
            <a:solidFill>
              <a:schemeClr val="tx1"/>
            </a:solidFill>
            <a:round/>
            <a:headEnd/>
            <a:tailEnd/>
          </a:ln>
        </p:spPr>
        <p:txBody>
          <a:bodyPr anchor="ctr"/>
          <a:lstStyle/>
          <a:p>
            <a:r>
              <a:rPr lang="en-US" altLang="zh-TW" sz="1400" dirty="0" smtClean="0">
                <a:ea typeface="新細明體" pitchFamily="64" charset="-120"/>
              </a:rPr>
              <a:t>SIGNS: </a:t>
            </a:r>
            <a:r>
              <a:rPr lang="en-US" altLang="zh-TW" sz="1400" b="1" dirty="0">
                <a:ea typeface="新細明體" pitchFamily="64" charset="-120"/>
              </a:rPr>
              <a:t>Blonde Hair</a:t>
            </a:r>
          </a:p>
          <a:p>
            <a:r>
              <a:rPr lang="en-US" altLang="zh-TW" sz="1400" dirty="0">
                <a:ea typeface="新細明體" pitchFamily="64" charset="-120"/>
              </a:rPr>
              <a:t>Signifies:</a:t>
            </a:r>
          </a:p>
          <a:p>
            <a:r>
              <a:rPr lang="en-US" altLang="zh-TW" sz="1400" dirty="0">
                <a:ea typeface="新細明體" pitchFamily="64" charset="-120"/>
              </a:rPr>
              <a:t>Ideal Woman, Innocence, Looks ‘gold’</a:t>
            </a:r>
          </a:p>
        </p:txBody>
      </p:sp>
      <p:sp>
        <p:nvSpPr>
          <p:cNvPr id="162830" name="Oval 14"/>
          <p:cNvSpPr>
            <a:spLocks noChangeArrowheads="1"/>
          </p:cNvSpPr>
          <p:nvPr/>
        </p:nvSpPr>
        <p:spPr bwMode="auto">
          <a:xfrm>
            <a:off x="0" y="4797425"/>
            <a:ext cx="1835150" cy="1800225"/>
          </a:xfrm>
          <a:prstGeom prst="ellipse">
            <a:avLst/>
          </a:prstGeom>
          <a:solidFill>
            <a:srgbClr val="FFFF99"/>
          </a:solidFill>
          <a:ln w="38100" algn="ctr">
            <a:solidFill>
              <a:schemeClr val="tx1"/>
            </a:solidFill>
            <a:round/>
            <a:headEnd/>
            <a:tailEnd/>
          </a:ln>
        </p:spPr>
        <p:txBody>
          <a:bodyPr anchor="ctr"/>
          <a:lstStyle/>
          <a:p>
            <a:r>
              <a:rPr lang="en-US" altLang="zh-TW" sz="1300" dirty="0" smtClean="0">
                <a:ea typeface="新細明體" pitchFamily="64" charset="-120"/>
              </a:rPr>
              <a:t>SIGN: </a:t>
            </a:r>
            <a:r>
              <a:rPr lang="en-US" altLang="zh-TW" sz="1300" b="1" dirty="0">
                <a:ea typeface="新細明體" pitchFamily="64" charset="-120"/>
              </a:rPr>
              <a:t>Perfume Bottle</a:t>
            </a:r>
          </a:p>
          <a:p>
            <a:r>
              <a:rPr lang="en-US" altLang="zh-TW" sz="1300" dirty="0">
                <a:ea typeface="新細明體" pitchFamily="64" charset="-120"/>
              </a:rPr>
              <a:t>Signifies: Looks Jewel-like, Buried Treasure</a:t>
            </a:r>
          </a:p>
          <a:p>
            <a:endParaRPr lang="en-US" altLang="zh-TW" sz="1300" dirty="0">
              <a:ea typeface="新細明體" pitchFamily="64" charset="-120"/>
            </a:endParaRPr>
          </a:p>
        </p:txBody>
      </p:sp>
      <p:sp>
        <p:nvSpPr>
          <p:cNvPr id="162831" name="Oval 15"/>
          <p:cNvSpPr>
            <a:spLocks noChangeArrowheads="1"/>
          </p:cNvSpPr>
          <p:nvPr/>
        </p:nvSpPr>
        <p:spPr bwMode="auto">
          <a:xfrm>
            <a:off x="6804025" y="4652963"/>
            <a:ext cx="2089150" cy="1871662"/>
          </a:xfrm>
          <a:prstGeom prst="ellipse">
            <a:avLst/>
          </a:prstGeom>
          <a:solidFill>
            <a:srgbClr val="FFFF99"/>
          </a:solidFill>
          <a:ln w="38100" algn="ctr">
            <a:solidFill>
              <a:schemeClr val="tx1"/>
            </a:solidFill>
            <a:round/>
            <a:headEnd/>
            <a:tailEnd/>
          </a:ln>
        </p:spPr>
        <p:txBody>
          <a:bodyPr anchor="ctr"/>
          <a:lstStyle/>
          <a:p>
            <a:r>
              <a:rPr lang="en-US" altLang="zh-TW" sz="1400" dirty="0" smtClean="0">
                <a:ea typeface="新細明體" pitchFamily="64" charset="-120"/>
              </a:rPr>
              <a:t>SIGNS: </a:t>
            </a:r>
            <a:r>
              <a:rPr lang="en-US" altLang="zh-TW" sz="1400" b="1" dirty="0" err="1">
                <a:ea typeface="新細明體" pitchFamily="64" charset="-120"/>
              </a:rPr>
              <a:t>Colour</a:t>
            </a:r>
            <a:r>
              <a:rPr lang="en-US" altLang="zh-TW" sz="1400" b="1" dirty="0">
                <a:ea typeface="新細明體" pitchFamily="64" charset="-120"/>
              </a:rPr>
              <a:t> Gold</a:t>
            </a:r>
          </a:p>
          <a:p>
            <a:r>
              <a:rPr lang="en-US" altLang="zh-TW" sz="1400" dirty="0">
                <a:ea typeface="新細明體" pitchFamily="64" charset="-120"/>
              </a:rPr>
              <a:t>Signifies:</a:t>
            </a:r>
          </a:p>
          <a:p>
            <a:r>
              <a:rPr lang="en-US" altLang="zh-TW" sz="1400" dirty="0">
                <a:ea typeface="新細明體" pitchFamily="64" charset="-120"/>
              </a:rPr>
              <a:t>Luxury, Riches, Expense, Success, Shimmering</a:t>
            </a:r>
          </a:p>
        </p:txBody>
      </p:sp>
      <p:sp>
        <p:nvSpPr>
          <p:cNvPr id="162832" name="Oval 16"/>
          <p:cNvSpPr>
            <a:spLocks noChangeArrowheads="1"/>
          </p:cNvSpPr>
          <p:nvPr/>
        </p:nvSpPr>
        <p:spPr bwMode="auto">
          <a:xfrm>
            <a:off x="3851275" y="1916113"/>
            <a:ext cx="2087563" cy="1943100"/>
          </a:xfrm>
          <a:prstGeom prst="ellipse">
            <a:avLst/>
          </a:prstGeom>
          <a:solidFill>
            <a:srgbClr val="FFFF99"/>
          </a:solidFill>
          <a:ln w="38100" algn="ctr">
            <a:solidFill>
              <a:schemeClr val="tx1"/>
            </a:solidFill>
            <a:round/>
            <a:headEnd/>
            <a:tailEnd/>
          </a:ln>
        </p:spPr>
        <p:txBody>
          <a:bodyPr anchor="ctr"/>
          <a:lstStyle/>
          <a:p>
            <a:r>
              <a:rPr lang="en-US" altLang="zh-TW" sz="1400" dirty="0" smtClean="0">
                <a:ea typeface="新細明體" pitchFamily="64" charset="-120"/>
              </a:rPr>
              <a:t>SIGNS: </a:t>
            </a:r>
            <a:r>
              <a:rPr lang="en-US" altLang="zh-TW" sz="1400" b="1" dirty="0" err="1">
                <a:ea typeface="新細明體" pitchFamily="64" charset="-120"/>
              </a:rPr>
              <a:t>Jewellery</a:t>
            </a:r>
            <a:endParaRPr lang="en-US" altLang="zh-TW" sz="1400" b="1" dirty="0">
              <a:ea typeface="新細明體" pitchFamily="64" charset="-120"/>
            </a:endParaRPr>
          </a:p>
          <a:p>
            <a:r>
              <a:rPr lang="en-US" altLang="zh-TW" sz="1400" dirty="0">
                <a:ea typeface="新細明體" pitchFamily="64" charset="-120"/>
              </a:rPr>
              <a:t>Signifies:</a:t>
            </a:r>
          </a:p>
          <a:p>
            <a:r>
              <a:rPr lang="en-US" altLang="zh-TW" sz="1400" dirty="0">
                <a:ea typeface="新細明體" pitchFamily="64" charset="-120"/>
              </a:rPr>
              <a:t>Extravagance, Excess, Glamour, </a:t>
            </a:r>
            <a:r>
              <a:rPr lang="en-US" altLang="zh-TW" sz="1400" dirty="0" err="1">
                <a:ea typeface="新細明體" pitchFamily="64" charset="-120"/>
              </a:rPr>
              <a:t>Decedance</a:t>
            </a:r>
            <a:endParaRPr lang="en-US" altLang="zh-TW" sz="1400" dirty="0">
              <a:ea typeface="新細明體" pitchFamily="64" charset="-120"/>
            </a:endParaRPr>
          </a:p>
          <a:p>
            <a:endParaRPr lang="en-US" altLang="zh-TW" sz="1400" dirty="0">
              <a:ea typeface="新細明體" pitchFamily="64" charset="-120"/>
            </a:endParaRPr>
          </a:p>
        </p:txBody>
      </p:sp>
      <p:sp>
        <p:nvSpPr>
          <p:cNvPr id="162833" name="Oval 17"/>
          <p:cNvSpPr>
            <a:spLocks noChangeArrowheads="1"/>
          </p:cNvSpPr>
          <p:nvPr/>
        </p:nvSpPr>
        <p:spPr bwMode="auto">
          <a:xfrm>
            <a:off x="4211638" y="4437063"/>
            <a:ext cx="1584325" cy="1655762"/>
          </a:xfrm>
          <a:prstGeom prst="ellipse">
            <a:avLst/>
          </a:prstGeom>
          <a:solidFill>
            <a:srgbClr val="FFFF99"/>
          </a:solidFill>
          <a:ln w="38100" algn="ctr">
            <a:solidFill>
              <a:schemeClr val="tx1"/>
            </a:solidFill>
            <a:round/>
            <a:headEnd/>
            <a:tailEnd/>
          </a:ln>
        </p:spPr>
        <p:txBody>
          <a:bodyPr anchor="ctr"/>
          <a:lstStyle/>
          <a:p>
            <a:r>
              <a:rPr lang="en-US" altLang="zh-TW" sz="1400" smtClean="0">
                <a:ea typeface="新細明體" pitchFamily="64" charset="-120"/>
              </a:rPr>
              <a:t>SIGNS: </a:t>
            </a:r>
            <a:r>
              <a:rPr lang="en-US" altLang="zh-TW" sz="1400" b="1">
                <a:ea typeface="新細明體" pitchFamily="64" charset="-120"/>
              </a:rPr>
              <a:t>Word ‘Love’</a:t>
            </a:r>
          </a:p>
          <a:p>
            <a:r>
              <a:rPr lang="en-US" altLang="zh-TW" sz="1400" dirty="0">
                <a:ea typeface="新細明體" pitchFamily="64" charset="-120"/>
              </a:rPr>
              <a:t>Signifies:</a:t>
            </a:r>
          </a:p>
          <a:p>
            <a:r>
              <a:rPr lang="en-US" altLang="zh-TW" sz="1400" dirty="0">
                <a:ea typeface="新細明體" pitchFamily="64" charset="-120"/>
              </a:rPr>
              <a:t>Passion, Excitement, Lust </a:t>
            </a:r>
          </a:p>
        </p:txBody>
      </p:sp>
      <p:sp>
        <p:nvSpPr>
          <p:cNvPr id="162834" name="Oval 18"/>
          <p:cNvSpPr>
            <a:spLocks noChangeArrowheads="1"/>
          </p:cNvSpPr>
          <p:nvPr/>
        </p:nvSpPr>
        <p:spPr bwMode="auto">
          <a:xfrm>
            <a:off x="7272338" y="2060575"/>
            <a:ext cx="1871662" cy="1871663"/>
          </a:xfrm>
          <a:prstGeom prst="ellipse">
            <a:avLst/>
          </a:prstGeom>
          <a:solidFill>
            <a:srgbClr val="FFFF99"/>
          </a:solidFill>
          <a:ln w="38100" algn="ctr">
            <a:solidFill>
              <a:schemeClr val="tx1"/>
            </a:solidFill>
            <a:round/>
            <a:headEnd/>
            <a:tailEnd/>
          </a:ln>
        </p:spPr>
        <p:txBody>
          <a:bodyPr anchor="ctr"/>
          <a:lstStyle/>
          <a:p>
            <a:r>
              <a:rPr lang="en-US" altLang="zh-TW" sz="1400" dirty="0" smtClean="0">
                <a:ea typeface="新細明體" pitchFamily="64" charset="-120"/>
              </a:rPr>
              <a:t>SIGNS: </a:t>
            </a:r>
            <a:r>
              <a:rPr lang="en-US" altLang="zh-TW" sz="1400" b="1" dirty="0">
                <a:ea typeface="新細明體" pitchFamily="64" charset="-120"/>
              </a:rPr>
              <a:t>Font</a:t>
            </a:r>
          </a:p>
          <a:p>
            <a:r>
              <a:rPr lang="en-US" altLang="zh-TW" sz="1400" dirty="0">
                <a:ea typeface="新細明體" pitchFamily="64" charset="-120"/>
              </a:rPr>
              <a:t>Signifies:</a:t>
            </a:r>
          </a:p>
          <a:p>
            <a:r>
              <a:rPr lang="en-US" altLang="zh-TW" sz="1400" dirty="0">
                <a:ea typeface="新細明體" pitchFamily="64" charset="-120"/>
              </a:rPr>
              <a:t>Dior Logo, Brand Name, Designer</a:t>
            </a:r>
          </a:p>
        </p:txBody>
      </p:sp>
      <p:sp>
        <p:nvSpPr>
          <p:cNvPr id="162835" name="Line 19"/>
          <p:cNvSpPr>
            <a:spLocks noChangeShapeType="1"/>
          </p:cNvSpPr>
          <p:nvPr/>
        </p:nvSpPr>
        <p:spPr bwMode="auto">
          <a:xfrm flipV="1">
            <a:off x="1042988" y="4437063"/>
            <a:ext cx="576262" cy="3603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62836" name="Line 20"/>
          <p:cNvSpPr>
            <a:spLocks noChangeShapeType="1"/>
          </p:cNvSpPr>
          <p:nvPr/>
        </p:nvSpPr>
        <p:spPr bwMode="auto">
          <a:xfrm>
            <a:off x="1187450" y="2205038"/>
            <a:ext cx="863600" cy="3603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62837" name="Line 21"/>
          <p:cNvSpPr>
            <a:spLocks noChangeShapeType="1"/>
          </p:cNvSpPr>
          <p:nvPr/>
        </p:nvSpPr>
        <p:spPr bwMode="auto">
          <a:xfrm flipV="1">
            <a:off x="5508625" y="3500438"/>
            <a:ext cx="1008063" cy="11525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62838" name="Line 22"/>
          <p:cNvSpPr>
            <a:spLocks noChangeShapeType="1"/>
          </p:cNvSpPr>
          <p:nvPr/>
        </p:nvSpPr>
        <p:spPr bwMode="auto">
          <a:xfrm flipH="1">
            <a:off x="2627313" y="3284538"/>
            <a:ext cx="12969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62839" name="Line 23"/>
          <p:cNvSpPr>
            <a:spLocks noChangeShapeType="1"/>
          </p:cNvSpPr>
          <p:nvPr/>
        </p:nvSpPr>
        <p:spPr bwMode="auto">
          <a:xfrm flipH="1">
            <a:off x="5076825" y="6308725"/>
            <a:ext cx="2087563" cy="730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62840" name="Line 24"/>
          <p:cNvSpPr>
            <a:spLocks noChangeShapeType="1"/>
          </p:cNvSpPr>
          <p:nvPr/>
        </p:nvSpPr>
        <p:spPr bwMode="auto">
          <a:xfrm flipH="1" flipV="1">
            <a:off x="7308850" y="1844675"/>
            <a:ext cx="358775" cy="3603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1354859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2834"/>
                                        </p:tgtEl>
                                        <p:attrNameLst>
                                          <p:attrName>style.visibility</p:attrName>
                                        </p:attrNameLst>
                                      </p:cBhvr>
                                      <p:to>
                                        <p:strVal val="visible"/>
                                      </p:to>
                                    </p:set>
                                    <p:animEffect transition="in" filter="circle(in)">
                                      <p:cBhvr>
                                        <p:cTn id="7" dur="500"/>
                                        <p:tgtEl>
                                          <p:spTgt spid="1628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62840"/>
                                        </p:tgtEl>
                                        <p:attrNameLst>
                                          <p:attrName>style.visibility</p:attrName>
                                        </p:attrNameLst>
                                      </p:cBhvr>
                                      <p:to>
                                        <p:strVal val="visible"/>
                                      </p:to>
                                    </p:set>
                                    <p:animEffect transition="in" filter="slide(fromBottom)">
                                      <p:cBhvr>
                                        <p:cTn id="12" dur="500"/>
                                        <p:tgtEl>
                                          <p:spTgt spid="1628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2831"/>
                                        </p:tgtEl>
                                        <p:attrNameLst>
                                          <p:attrName>style.visibility</p:attrName>
                                        </p:attrNameLst>
                                      </p:cBhvr>
                                      <p:to>
                                        <p:strVal val="visible"/>
                                      </p:to>
                                    </p:set>
                                    <p:animEffect transition="in" filter="circle(in)">
                                      <p:cBhvr>
                                        <p:cTn id="17" dur="500"/>
                                        <p:tgtEl>
                                          <p:spTgt spid="1628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62839"/>
                                        </p:tgtEl>
                                        <p:attrNameLst>
                                          <p:attrName>style.visibility</p:attrName>
                                        </p:attrNameLst>
                                      </p:cBhvr>
                                      <p:to>
                                        <p:strVal val="visible"/>
                                      </p:to>
                                    </p:set>
                                    <p:animEffect transition="in" filter="slide(fromBottom)">
                                      <p:cBhvr>
                                        <p:cTn id="22" dur="500"/>
                                        <p:tgtEl>
                                          <p:spTgt spid="1628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62833"/>
                                        </p:tgtEl>
                                        <p:attrNameLst>
                                          <p:attrName>style.visibility</p:attrName>
                                        </p:attrNameLst>
                                      </p:cBhvr>
                                      <p:to>
                                        <p:strVal val="visible"/>
                                      </p:to>
                                    </p:set>
                                    <p:animEffect transition="in" filter="circle(in)">
                                      <p:cBhvr>
                                        <p:cTn id="27" dur="500"/>
                                        <p:tgtEl>
                                          <p:spTgt spid="16283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62837"/>
                                        </p:tgtEl>
                                        <p:attrNameLst>
                                          <p:attrName>style.visibility</p:attrName>
                                        </p:attrNameLst>
                                      </p:cBhvr>
                                      <p:to>
                                        <p:strVal val="visible"/>
                                      </p:to>
                                    </p:set>
                                    <p:animEffect transition="in" filter="slide(fromBottom)">
                                      <p:cBhvr>
                                        <p:cTn id="32" dur="500"/>
                                        <p:tgtEl>
                                          <p:spTgt spid="16283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62830"/>
                                        </p:tgtEl>
                                        <p:attrNameLst>
                                          <p:attrName>style.visibility</p:attrName>
                                        </p:attrNameLst>
                                      </p:cBhvr>
                                      <p:to>
                                        <p:strVal val="visible"/>
                                      </p:to>
                                    </p:set>
                                    <p:animEffect transition="in" filter="circle(in)">
                                      <p:cBhvr>
                                        <p:cTn id="37" dur="500"/>
                                        <p:tgtEl>
                                          <p:spTgt spid="16283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62835"/>
                                        </p:tgtEl>
                                        <p:attrNameLst>
                                          <p:attrName>style.visibility</p:attrName>
                                        </p:attrNameLst>
                                      </p:cBhvr>
                                      <p:to>
                                        <p:strVal val="visible"/>
                                      </p:to>
                                    </p:set>
                                    <p:animEffect transition="in" filter="slide(fromBottom)">
                                      <p:cBhvr>
                                        <p:cTn id="42" dur="500"/>
                                        <p:tgtEl>
                                          <p:spTgt spid="16283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62824"/>
                                        </p:tgtEl>
                                        <p:attrNameLst>
                                          <p:attrName>style.visibility</p:attrName>
                                        </p:attrNameLst>
                                      </p:cBhvr>
                                      <p:to>
                                        <p:strVal val="visible"/>
                                      </p:to>
                                    </p:set>
                                    <p:animEffect transition="in" filter="circle(in)">
                                      <p:cBhvr>
                                        <p:cTn id="47" dur="500"/>
                                        <p:tgtEl>
                                          <p:spTgt spid="16282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62836"/>
                                        </p:tgtEl>
                                        <p:attrNameLst>
                                          <p:attrName>style.visibility</p:attrName>
                                        </p:attrNameLst>
                                      </p:cBhvr>
                                      <p:to>
                                        <p:strVal val="visible"/>
                                      </p:to>
                                    </p:set>
                                    <p:animEffect transition="in" filter="slide(fromBottom)">
                                      <p:cBhvr>
                                        <p:cTn id="52" dur="500"/>
                                        <p:tgtEl>
                                          <p:spTgt spid="16283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62832"/>
                                        </p:tgtEl>
                                        <p:attrNameLst>
                                          <p:attrName>style.visibility</p:attrName>
                                        </p:attrNameLst>
                                      </p:cBhvr>
                                      <p:to>
                                        <p:strVal val="visible"/>
                                      </p:to>
                                    </p:set>
                                    <p:animEffect transition="in" filter="circle(in)">
                                      <p:cBhvr>
                                        <p:cTn id="57" dur="500"/>
                                        <p:tgtEl>
                                          <p:spTgt spid="16283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162838"/>
                                        </p:tgtEl>
                                        <p:attrNameLst>
                                          <p:attrName>style.visibility</p:attrName>
                                        </p:attrNameLst>
                                      </p:cBhvr>
                                      <p:to>
                                        <p:strVal val="visible"/>
                                      </p:to>
                                    </p:set>
                                    <p:animEffect transition="in" filter="slide(fromBottom)">
                                      <p:cBhvr>
                                        <p:cTn id="62" dur="500"/>
                                        <p:tgtEl>
                                          <p:spTgt spid="162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4" grpId="0" animBg="1"/>
      <p:bldP spid="162830" grpId="0" animBg="1"/>
      <p:bldP spid="162831" grpId="0" animBg="1"/>
      <p:bldP spid="162832" grpId="0" animBg="1"/>
      <p:bldP spid="162833" grpId="0" animBg="1"/>
      <p:bldP spid="162834" grpId="0" animBg="1"/>
      <p:bldP spid="162835" grpId="0" animBg="1"/>
      <p:bldP spid="162836" grpId="0" animBg="1"/>
      <p:bldP spid="162837" grpId="0" animBg="1"/>
      <p:bldP spid="162838" grpId="0" animBg="1"/>
      <p:bldP spid="162839" grpId="0" animBg="1"/>
      <p:bldP spid="1628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l" eaLnBrk="1" hangingPunct="1"/>
            <a:r>
              <a:rPr lang="en-US" b="1" smtClean="0"/>
              <a:t>TASK</a:t>
            </a:r>
            <a:endParaRPr lang="en-US" smtClean="0"/>
          </a:p>
        </p:txBody>
      </p:sp>
      <p:sp>
        <p:nvSpPr>
          <p:cNvPr id="38915" name="Rectangle 3"/>
          <p:cNvSpPr>
            <a:spLocks noGrp="1" noChangeArrowheads="1"/>
          </p:cNvSpPr>
          <p:nvPr>
            <p:ph type="body" idx="1"/>
          </p:nvPr>
        </p:nvSpPr>
        <p:spPr>
          <a:xfrm>
            <a:off x="685800" y="1981200"/>
            <a:ext cx="3200400" cy="4114800"/>
          </a:xfrm>
        </p:spPr>
        <p:txBody>
          <a:bodyPr/>
          <a:lstStyle/>
          <a:p>
            <a:pPr eaLnBrk="1" hangingPunct="1"/>
            <a:r>
              <a:rPr lang="en-US" smtClean="0"/>
              <a:t>Use arrows to highlight:</a:t>
            </a:r>
          </a:p>
          <a:p>
            <a:pPr eaLnBrk="1" hangingPunct="1"/>
            <a:r>
              <a:rPr lang="en-US" smtClean="0"/>
              <a:t>A) The key signifiers</a:t>
            </a:r>
          </a:p>
          <a:p>
            <a:pPr eaLnBrk="1" hangingPunct="1"/>
            <a:r>
              <a:rPr lang="en-US" smtClean="0"/>
              <a:t>B) Their connotative meaning</a:t>
            </a:r>
          </a:p>
        </p:txBody>
      </p:sp>
      <p:pic>
        <p:nvPicPr>
          <p:cNvPr id="38916" name="Picture 4" descr="Burberry+Brit+for+women_AD_B7_AE_E6_A4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013" y="0"/>
            <a:ext cx="51069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610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06" name="Group 2"/>
          <p:cNvGraphicFramePr>
            <a:graphicFrameLocks noGrp="1"/>
          </p:cNvGraphicFramePr>
          <p:nvPr/>
        </p:nvGraphicFramePr>
        <p:xfrm>
          <a:off x="1027113" y="-1585913"/>
          <a:ext cx="3816351" cy="518048"/>
        </p:xfrm>
        <a:graphic>
          <a:graphicData uri="http://schemas.openxmlformats.org/drawingml/2006/table">
            <a:tbl>
              <a:tblPr/>
              <a:tblGrid>
                <a:gridCol w="3608087"/>
                <a:gridCol w="208264"/>
              </a:tblGrid>
              <a:tr h="51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900" b="0" i="0" u="none" strike="noStrike" cap="none" normalizeH="0" baseline="0" smtClean="0">
                          <a:ln>
                            <a:noFill/>
                          </a:ln>
                          <a:solidFill>
                            <a:schemeClr val="tx1"/>
                          </a:solidFill>
                          <a:effectLst/>
                          <a:latin typeface="Arial" charset="0"/>
                          <a:ea typeface="ＭＳ Ｐゴシック" pitchFamily="64" charset="-128"/>
                          <a:cs typeface="Arial" charset="0"/>
                        </a:rPr>
                        <a:t>Slide Show</a:t>
                      </a:r>
                      <a:endParaRPr kumimoji="1" lang="en-US" altLang="zh-TW" sz="1100" b="0" i="0" u="none" strike="noStrike" cap="none" normalizeH="0" baseline="0" smtClean="0">
                        <a:ln>
                          <a:noFill/>
                        </a:ln>
                        <a:solidFill>
                          <a:schemeClr val="tx1"/>
                        </a:solidFill>
                        <a:effectLst/>
                        <a:latin typeface="Arial" charset="0"/>
                        <a:ea typeface="ＭＳ Ｐゴシック" pitchFamily="6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Arial" charset="0"/>
                          <a:ea typeface="ＭＳ Ｐゴシック" pitchFamily="64" charset="-128"/>
                        </a:rPr>
                        <a:t>  </a:t>
                      </a:r>
                      <a:r>
                        <a:rPr kumimoji="1" lang="en-US" altLang="zh-TW" sz="1000" b="0" i="0" u="none" strike="noStrike" cap="none" normalizeH="0" baseline="0" smtClean="0">
                          <a:ln>
                            <a:noFill/>
                          </a:ln>
                          <a:solidFill>
                            <a:schemeClr val="tx1"/>
                          </a:solidFill>
                          <a:effectLst/>
                          <a:latin typeface="Arial" charset="0"/>
                          <a:ea typeface="ＭＳ Ｐゴシック" pitchFamily="64" charset="-128"/>
                        </a:rPr>
                        <a:t> </a:t>
                      </a:r>
                      <a:r>
                        <a:rPr kumimoji="1" lang="en-US" altLang="zh-TW" sz="1800" b="0" i="0" u="none" strike="noStrike" cap="none" normalizeH="0" baseline="0" smtClean="0">
                          <a:ln>
                            <a:noFill/>
                          </a:ln>
                          <a:solidFill>
                            <a:schemeClr val="tx1"/>
                          </a:solidFill>
                          <a:effectLst/>
                          <a:latin typeface="Arial" charset="0"/>
                          <a:ea typeface="ＭＳ Ｐゴシック" pitchFamily="64" charset="-128"/>
                        </a:rPr>
                        <a:t>                                                  </a:t>
                      </a:r>
                    </a:p>
                  </a:txBody>
                  <a:tcPr marL="91432" marR="91432" marT="45664" marB="45664" anchor="ct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Arial" charset="0"/>
                        <a:ea typeface="ＭＳ Ｐゴシック" pitchFamily="64" charset="-128"/>
                      </a:endParaRPr>
                    </a:p>
                  </a:txBody>
                  <a:tcPr marL="91432" marR="91432" marT="45664" marB="45664" anchor="ctr" horzOverflow="overflow">
                    <a:lnL>
                      <a:noFill/>
                    </a:lnL>
                    <a:lnR cap="flat">
                      <a:noFill/>
                    </a:lnR>
                    <a:lnT cap="flat">
                      <a:noFill/>
                    </a:lnT>
                    <a:lnB cap="flat">
                      <a:noFill/>
                    </a:lnB>
                    <a:lnTlToBr>
                      <a:noFill/>
                    </a:lnTlToBr>
                    <a:lnBlToTr>
                      <a:noFill/>
                    </a:lnBlToTr>
                    <a:noFill/>
                  </a:tcPr>
                </a:tc>
              </a:tr>
            </a:tbl>
          </a:graphicData>
        </a:graphic>
      </p:graphicFrame>
      <p:pic>
        <p:nvPicPr>
          <p:cNvPr id="39941" name="Picture 9" descr="butt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113" y="-1585913"/>
            <a:ext cx="3276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5114" name="Group 10"/>
          <p:cNvGraphicFramePr>
            <a:graphicFrameLocks noGrp="1"/>
          </p:cNvGraphicFramePr>
          <p:nvPr/>
        </p:nvGraphicFramePr>
        <p:xfrm>
          <a:off x="1027113" y="-1068388"/>
          <a:ext cx="3521075" cy="366713"/>
        </p:xfrm>
        <a:graphic>
          <a:graphicData uri="http://schemas.openxmlformats.org/drawingml/2006/table">
            <a:tbl>
              <a:tblPr/>
              <a:tblGrid>
                <a:gridCol w="3521075"/>
              </a:tblGrid>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Arial" charset="0"/>
                          <a:ea typeface="ＭＳ Ｐゴシック" pitchFamily="64" charset="-128"/>
                        </a:rPr>
                        <a:t>  </a:t>
                      </a:r>
                      <a:r>
                        <a:rPr kumimoji="1" lang="en-US" altLang="zh-TW" sz="1000" b="0" i="0" u="none" strike="noStrike" cap="none" normalizeH="0" baseline="0" smtClean="0">
                          <a:ln>
                            <a:noFill/>
                          </a:ln>
                          <a:solidFill>
                            <a:schemeClr val="tx1"/>
                          </a:solidFill>
                          <a:effectLst/>
                          <a:latin typeface="Arial" charset="0"/>
                          <a:ea typeface="ＭＳ Ｐゴシック" pitchFamily="64" charset="-128"/>
                        </a:rPr>
                        <a:t> </a:t>
                      </a:r>
                      <a:r>
                        <a:rPr kumimoji="1" lang="en-US" altLang="zh-TW" sz="1800" b="0" i="0" u="none" strike="noStrike" cap="none" normalizeH="0" baseline="0" smtClean="0">
                          <a:ln>
                            <a:noFill/>
                          </a:ln>
                          <a:solidFill>
                            <a:schemeClr val="tx1"/>
                          </a:solidFill>
                          <a:effectLst/>
                          <a:latin typeface="Arial" charset="0"/>
                          <a:ea typeface="ＭＳ Ｐゴシック" pitchFamily="64" charset="-128"/>
                        </a:rPr>
                        <a:t>                                                  </a:t>
                      </a: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39944" name="Picture 16" descr="butt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113" y="-1585913"/>
            <a:ext cx="3276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5121" name="Group 17"/>
          <p:cNvGraphicFramePr>
            <a:graphicFrameLocks noGrp="1"/>
          </p:cNvGraphicFramePr>
          <p:nvPr/>
        </p:nvGraphicFramePr>
        <p:xfrm>
          <a:off x="1027113" y="-701675"/>
          <a:ext cx="208000" cy="518048"/>
        </p:xfrm>
        <a:graphic>
          <a:graphicData uri="http://schemas.openxmlformats.org/drawingml/2006/table">
            <a:tbl>
              <a:tblPr/>
              <a:tblGrid>
                <a:gridCol w="208000"/>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Arial" charset="0"/>
                        <a:ea typeface="ＭＳ Ｐゴシック" pitchFamily="64" charset="-128"/>
                      </a:endParaRPr>
                    </a:p>
                  </a:txBody>
                  <a:tcPr marL="91300" marR="91300" marT="45664" marB="45664" anchor="ctr" horzOverflow="overflow">
                    <a:lnL cap="flat">
                      <a:noFill/>
                    </a:lnL>
                    <a:lnR cap="flat">
                      <a:noFill/>
                    </a:lnR>
                    <a:lnT cap="flat">
                      <a:noFill/>
                    </a:lnT>
                    <a:lnB cap="flat">
                      <a:noFill/>
                    </a:lnB>
                    <a:lnTlToBr>
                      <a:noFill/>
                    </a:lnTlToBr>
                    <a:lnBlToTr>
                      <a:noFill/>
                    </a:lnBlToTr>
                    <a:noFill/>
                  </a:tcPr>
                </a:tc>
              </a:tr>
            </a:tbl>
          </a:graphicData>
        </a:graphic>
      </p:graphicFrame>
      <p:pic>
        <p:nvPicPr>
          <p:cNvPr id="39947" name="Picture 23" descr="butt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688" y="-1397000"/>
            <a:ext cx="3276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24" descr="butt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688" y="-1022350"/>
            <a:ext cx="3276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29" name="Rectangle 25"/>
          <p:cNvSpPr>
            <a:spLocks noChangeArrowheads="1"/>
          </p:cNvSpPr>
          <p:nvPr/>
        </p:nvSpPr>
        <p:spPr bwMode="auto">
          <a:xfrm>
            <a:off x="304800" y="1340768"/>
            <a:ext cx="5410200" cy="49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FontTx/>
              <a:buBlip>
                <a:blip r:embed="rId3"/>
              </a:buBlip>
            </a:pPr>
            <a:r>
              <a:rPr lang="en-US" altLang="zh-TW" sz="2800" dirty="0"/>
              <a:t>In the portrayal of men and women, advertising often uses the following codes and conventions</a:t>
            </a:r>
            <a:r>
              <a:rPr lang="en-US" altLang="zh-TW" sz="2800" dirty="0" smtClean="0"/>
              <a:t>:</a:t>
            </a:r>
            <a:endParaRPr lang="en-US" altLang="zh-TW" sz="2800" dirty="0">
              <a:latin typeface="Times" pitchFamily="64" charset="0"/>
              <a:ea typeface="新細明體" pitchFamily="64" charset="-120"/>
              <a:cs typeface="Times" pitchFamily="64" charset="0"/>
            </a:endParaRPr>
          </a:p>
          <a:p>
            <a:pPr marL="342900" indent="-342900" algn="l">
              <a:spcBef>
                <a:spcPct val="20000"/>
              </a:spcBef>
              <a:buFontTx/>
              <a:buBlip>
                <a:blip r:embed="rId3"/>
              </a:buBlip>
            </a:pPr>
            <a:r>
              <a:rPr lang="en-US" altLang="zh-TW" sz="2800" b="1" dirty="0">
                <a:solidFill>
                  <a:srgbClr val="A60000"/>
                </a:solidFill>
              </a:rPr>
              <a:t>Superiority, Domination &amp; Body Language:</a:t>
            </a:r>
            <a:r>
              <a:rPr lang="en-US" altLang="zh-TW" sz="2800" dirty="0">
                <a:solidFill>
                  <a:srgbClr val="A60000"/>
                </a:solidFill>
              </a:rPr>
              <a:t> Men are shown in dominant </a:t>
            </a:r>
            <a:r>
              <a:rPr lang="en-US" altLang="zh-TW" sz="2800" dirty="0" smtClean="0">
                <a:solidFill>
                  <a:srgbClr val="A60000"/>
                </a:solidFill>
              </a:rPr>
              <a:t>positions; appear </a:t>
            </a:r>
            <a:r>
              <a:rPr lang="en-US" altLang="zh-TW" sz="2800" dirty="0">
                <a:solidFill>
                  <a:srgbClr val="A60000"/>
                </a:solidFill>
              </a:rPr>
              <a:t>to be reflective of thought and intelligence. Women are physically portrayed in sexual or reclining poses with blank or inviting expressions.</a:t>
            </a:r>
            <a:r>
              <a:rPr lang="en-US" altLang="zh-TW" sz="2800" dirty="0"/>
              <a:t> </a:t>
            </a:r>
            <a:endParaRPr lang="en-US" altLang="zh-TW" sz="2800" dirty="0">
              <a:latin typeface="Times" pitchFamily="64" charset="0"/>
              <a:ea typeface="新細明體" pitchFamily="64" charset="-120"/>
            </a:endParaRPr>
          </a:p>
        </p:txBody>
      </p:sp>
      <p:pic>
        <p:nvPicPr>
          <p:cNvPr id="175130" name="Picture 26" descr="110866324_3891b720bf_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196752"/>
            <a:ext cx="315595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31" name="Rectangle 27"/>
          <p:cNvSpPr>
            <a:spLocks noChangeArrowheads="1"/>
          </p:cNvSpPr>
          <p:nvPr/>
        </p:nvSpPr>
        <p:spPr bwMode="auto">
          <a:xfrm>
            <a:off x="282431" y="183316"/>
            <a:ext cx="81359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altLang="zh-TW" sz="3200" dirty="0"/>
              <a:t>Gender Representations in Advertising</a:t>
            </a:r>
          </a:p>
          <a:p>
            <a:pPr marL="342900" indent="-342900">
              <a:spcBef>
                <a:spcPct val="20000"/>
              </a:spcBef>
            </a:pPr>
            <a:r>
              <a:rPr lang="en-US" altLang="zh-TW" sz="3200" b="1" dirty="0" err="1"/>
              <a:t>Goffmans</a:t>
            </a:r>
            <a:r>
              <a:rPr lang="en-US" altLang="zh-TW" sz="3200" b="1" dirty="0"/>
              <a:t> Theory (1972)</a:t>
            </a:r>
            <a:endParaRPr kumimoji="1" lang="en-US" altLang="zh-TW" sz="3200" dirty="0"/>
          </a:p>
        </p:txBody>
      </p:sp>
    </p:spTree>
    <p:extLst>
      <p:ext uri="{BB962C8B-B14F-4D97-AF65-F5344CB8AC3E}">
        <p14:creationId xmlns:p14="http://schemas.microsoft.com/office/powerpoint/2010/main" val="57542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51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51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512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5129">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75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29" grpId="0" build="p" autoUpdateAnimBg="0"/>
      <p:bldP spid="17513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06" name="Group 2"/>
          <p:cNvGraphicFramePr>
            <a:graphicFrameLocks noGrp="1"/>
          </p:cNvGraphicFramePr>
          <p:nvPr/>
        </p:nvGraphicFramePr>
        <p:xfrm>
          <a:off x="1027113" y="-1585913"/>
          <a:ext cx="3816351" cy="518048"/>
        </p:xfrm>
        <a:graphic>
          <a:graphicData uri="http://schemas.openxmlformats.org/drawingml/2006/table">
            <a:tbl>
              <a:tblPr/>
              <a:tblGrid>
                <a:gridCol w="3608087"/>
                <a:gridCol w="208264"/>
              </a:tblGrid>
              <a:tr h="51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900" b="0" i="0" u="none" strike="noStrike" cap="none" normalizeH="0" baseline="0" smtClean="0">
                          <a:ln>
                            <a:noFill/>
                          </a:ln>
                          <a:solidFill>
                            <a:schemeClr val="tx1"/>
                          </a:solidFill>
                          <a:effectLst/>
                          <a:latin typeface="Arial" charset="0"/>
                          <a:ea typeface="ＭＳ Ｐゴシック" pitchFamily="64" charset="-128"/>
                          <a:cs typeface="Arial" charset="0"/>
                        </a:rPr>
                        <a:t>Slide Show</a:t>
                      </a:r>
                      <a:endParaRPr kumimoji="1" lang="en-US" altLang="zh-TW" sz="1100" b="0" i="0" u="none" strike="noStrike" cap="none" normalizeH="0" baseline="0" smtClean="0">
                        <a:ln>
                          <a:noFill/>
                        </a:ln>
                        <a:solidFill>
                          <a:schemeClr val="tx1"/>
                        </a:solidFill>
                        <a:effectLst/>
                        <a:latin typeface="Arial" charset="0"/>
                        <a:ea typeface="ＭＳ Ｐゴシック" pitchFamily="6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Arial" charset="0"/>
                          <a:ea typeface="ＭＳ Ｐゴシック" pitchFamily="64" charset="-128"/>
                        </a:rPr>
                        <a:t>  </a:t>
                      </a:r>
                      <a:r>
                        <a:rPr kumimoji="1" lang="en-US" altLang="zh-TW" sz="1000" b="0" i="0" u="none" strike="noStrike" cap="none" normalizeH="0" baseline="0" smtClean="0">
                          <a:ln>
                            <a:noFill/>
                          </a:ln>
                          <a:solidFill>
                            <a:schemeClr val="tx1"/>
                          </a:solidFill>
                          <a:effectLst/>
                          <a:latin typeface="Arial" charset="0"/>
                          <a:ea typeface="ＭＳ Ｐゴシック" pitchFamily="64" charset="-128"/>
                        </a:rPr>
                        <a:t> </a:t>
                      </a:r>
                      <a:r>
                        <a:rPr kumimoji="1" lang="en-US" altLang="zh-TW" sz="1800" b="0" i="0" u="none" strike="noStrike" cap="none" normalizeH="0" baseline="0" smtClean="0">
                          <a:ln>
                            <a:noFill/>
                          </a:ln>
                          <a:solidFill>
                            <a:schemeClr val="tx1"/>
                          </a:solidFill>
                          <a:effectLst/>
                          <a:latin typeface="Arial" charset="0"/>
                          <a:ea typeface="ＭＳ Ｐゴシック" pitchFamily="64" charset="-128"/>
                        </a:rPr>
                        <a:t>                                                  </a:t>
                      </a:r>
                    </a:p>
                  </a:txBody>
                  <a:tcPr marL="91432" marR="91432" marT="45664" marB="45664" anchor="ct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Arial" charset="0"/>
                        <a:ea typeface="ＭＳ Ｐゴシック" pitchFamily="64" charset="-128"/>
                      </a:endParaRPr>
                    </a:p>
                  </a:txBody>
                  <a:tcPr marL="91432" marR="91432" marT="45664" marB="45664" anchor="ctr" horzOverflow="overflow">
                    <a:lnL>
                      <a:noFill/>
                    </a:lnL>
                    <a:lnR cap="flat">
                      <a:noFill/>
                    </a:lnR>
                    <a:lnT cap="flat">
                      <a:noFill/>
                    </a:lnT>
                    <a:lnB cap="flat">
                      <a:noFill/>
                    </a:lnB>
                    <a:lnTlToBr>
                      <a:noFill/>
                    </a:lnTlToBr>
                    <a:lnBlToTr>
                      <a:noFill/>
                    </a:lnBlToTr>
                    <a:noFill/>
                  </a:tcPr>
                </a:tc>
              </a:tr>
            </a:tbl>
          </a:graphicData>
        </a:graphic>
      </p:graphicFrame>
      <p:pic>
        <p:nvPicPr>
          <p:cNvPr id="39941" name="Picture 9" descr="butt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113" y="-1585913"/>
            <a:ext cx="3276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5114" name="Group 10"/>
          <p:cNvGraphicFramePr>
            <a:graphicFrameLocks noGrp="1"/>
          </p:cNvGraphicFramePr>
          <p:nvPr/>
        </p:nvGraphicFramePr>
        <p:xfrm>
          <a:off x="1027113" y="-1068388"/>
          <a:ext cx="3521075" cy="366713"/>
        </p:xfrm>
        <a:graphic>
          <a:graphicData uri="http://schemas.openxmlformats.org/drawingml/2006/table">
            <a:tbl>
              <a:tblPr/>
              <a:tblGrid>
                <a:gridCol w="3521075"/>
              </a:tblGrid>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Arial" charset="0"/>
                          <a:ea typeface="ＭＳ Ｐゴシック" pitchFamily="64" charset="-128"/>
                        </a:rPr>
                        <a:t>  </a:t>
                      </a:r>
                      <a:r>
                        <a:rPr kumimoji="1" lang="en-US" altLang="zh-TW" sz="1000" b="0" i="0" u="none" strike="noStrike" cap="none" normalizeH="0" baseline="0" smtClean="0">
                          <a:ln>
                            <a:noFill/>
                          </a:ln>
                          <a:solidFill>
                            <a:schemeClr val="tx1"/>
                          </a:solidFill>
                          <a:effectLst/>
                          <a:latin typeface="Arial" charset="0"/>
                          <a:ea typeface="ＭＳ Ｐゴシック" pitchFamily="64" charset="-128"/>
                        </a:rPr>
                        <a:t> </a:t>
                      </a:r>
                      <a:r>
                        <a:rPr kumimoji="1" lang="en-US" altLang="zh-TW" sz="1800" b="0" i="0" u="none" strike="noStrike" cap="none" normalizeH="0" baseline="0" smtClean="0">
                          <a:ln>
                            <a:noFill/>
                          </a:ln>
                          <a:solidFill>
                            <a:schemeClr val="tx1"/>
                          </a:solidFill>
                          <a:effectLst/>
                          <a:latin typeface="Arial" charset="0"/>
                          <a:ea typeface="ＭＳ Ｐゴシック" pitchFamily="64" charset="-128"/>
                        </a:rPr>
                        <a:t>                                                  </a:t>
                      </a: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39944" name="Picture 16" descr="butt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113" y="-1585913"/>
            <a:ext cx="3276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5121" name="Group 17"/>
          <p:cNvGraphicFramePr>
            <a:graphicFrameLocks noGrp="1"/>
          </p:cNvGraphicFramePr>
          <p:nvPr/>
        </p:nvGraphicFramePr>
        <p:xfrm>
          <a:off x="1027113" y="-701675"/>
          <a:ext cx="208000" cy="518048"/>
        </p:xfrm>
        <a:graphic>
          <a:graphicData uri="http://schemas.openxmlformats.org/drawingml/2006/table">
            <a:tbl>
              <a:tblPr/>
              <a:tblGrid>
                <a:gridCol w="208000"/>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Arial" charset="0"/>
                        <a:ea typeface="ＭＳ Ｐゴシック" pitchFamily="64" charset="-128"/>
                      </a:endParaRPr>
                    </a:p>
                  </a:txBody>
                  <a:tcPr marL="91300" marR="91300" marT="45664" marB="45664" anchor="ctr" horzOverflow="overflow">
                    <a:lnL cap="flat">
                      <a:noFill/>
                    </a:lnL>
                    <a:lnR cap="flat">
                      <a:noFill/>
                    </a:lnR>
                    <a:lnT cap="flat">
                      <a:noFill/>
                    </a:lnT>
                    <a:lnB cap="flat">
                      <a:noFill/>
                    </a:lnB>
                    <a:lnTlToBr>
                      <a:noFill/>
                    </a:lnTlToBr>
                    <a:lnBlToTr>
                      <a:noFill/>
                    </a:lnBlToTr>
                    <a:noFill/>
                  </a:tcPr>
                </a:tc>
              </a:tr>
            </a:tbl>
          </a:graphicData>
        </a:graphic>
      </p:graphicFrame>
      <p:pic>
        <p:nvPicPr>
          <p:cNvPr id="39947" name="Picture 23" descr="butt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688" y="-1397000"/>
            <a:ext cx="3276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24" descr="butt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688" y="-1022350"/>
            <a:ext cx="3276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29" name="Rectangle 25"/>
          <p:cNvSpPr>
            <a:spLocks noChangeArrowheads="1"/>
          </p:cNvSpPr>
          <p:nvPr/>
        </p:nvSpPr>
        <p:spPr bwMode="auto">
          <a:xfrm>
            <a:off x="304800" y="1628799"/>
            <a:ext cx="5410200" cy="49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FontTx/>
              <a:buBlip>
                <a:blip r:embed="rId3"/>
              </a:buBlip>
            </a:pPr>
            <a:r>
              <a:rPr lang="en-US" altLang="zh-TW" sz="2800" dirty="0"/>
              <a:t>In the portrayal of men and women, advertising often uses the following codes and conventions:</a:t>
            </a:r>
            <a:br>
              <a:rPr lang="en-US" altLang="zh-TW" sz="2800" dirty="0"/>
            </a:br>
            <a:r>
              <a:rPr lang="en-US" altLang="zh-TW" sz="2800" b="1" dirty="0" smtClean="0">
                <a:solidFill>
                  <a:srgbClr val="4F2796"/>
                </a:solidFill>
              </a:rPr>
              <a:t>Dismemberment</a:t>
            </a:r>
            <a:r>
              <a:rPr lang="en-US" altLang="zh-TW" sz="2800" b="1" dirty="0">
                <a:solidFill>
                  <a:srgbClr val="4F2796"/>
                </a:solidFill>
              </a:rPr>
              <a:t>:</a:t>
            </a:r>
            <a:r>
              <a:rPr lang="en-US" altLang="zh-TW" sz="2800" dirty="0">
                <a:solidFill>
                  <a:srgbClr val="4F2796"/>
                </a:solidFill>
              </a:rPr>
              <a:t> On females, parts of the body such as legs, chest, etc., are used, rather than the full body. This is often applied to sell products which are not related to the body, such as mobile phones (right)</a:t>
            </a:r>
            <a:r>
              <a:rPr lang="en-US" altLang="zh-TW" sz="2800" dirty="0"/>
              <a:t> </a:t>
            </a:r>
            <a:endParaRPr lang="en-US" altLang="zh-TW" sz="2800" dirty="0">
              <a:latin typeface="Times" pitchFamily="64" charset="0"/>
              <a:ea typeface="新細明體" pitchFamily="64" charset="-120"/>
            </a:endParaRPr>
          </a:p>
        </p:txBody>
      </p:sp>
      <p:pic>
        <p:nvPicPr>
          <p:cNvPr id="175130" name="Picture 26" descr="110866324_3891b720bf_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196752"/>
            <a:ext cx="315595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31" name="Rectangle 27"/>
          <p:cNvSpPr>
            <a:spLocks noChangeArrowheads="1"/>
          </p:cNvSpPr>
          <p:nvPr/>
        </p:nvSpPr>
        <p:spPr bwMode="auto">
          <a:xfrm>
            <a:off x="737659" y="188640"/>
            <a:ext cx="81359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altLang="zh-TW" sz="3200" dirty="0"/>
              <a:t>Gender Representations in Advertising</a:t>
            </a:r>
          </a:p>
          <a:p>
            <a:pPr marL="342900" indent="-342900">
              <a:spcBef>
                <a:spcPct val="20000"/>
              </a:spcBef>
            </a:pPr>
            <a:r>
              <a:rPr lang="en-US" altLang="zh-TW" sz="3200" b="1" dirty="0" err="1"/>
              <a:t>Goffmans</a:t>
            </a:r>
            <a:r>
              <a:rPr lang="en-US" altLang="zh-TW" sz="3200" b="1" dirty="0"/>
              <a:t> Theory (1972)</a:t>
            </a:r>
            <a:endParaRPr kumimoji="1" lang="en-US" altLang="zh-TW" sz="3200" dirty="0"/>
          </a:p>
        </p:txBody>
      </p:sp>
    </p:spTree>
    <p:extLst>
      <p:ext uri="{BB962C8B-B14F-4D97-AF65-F5344CB8AC3E}">
        <p14:creationId xmlns:p14="http://schemas.microsoft.com/office/powerpoint/2010/main" val="3608282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51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51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512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75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29" grpId="0" build="p" autoUpdateAnimBg="0"/>
      <p:bldP spid="17513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06" name="Group 2"/>
          <p:cNvGraphicFramePr>
            <a:graphicFrameLocks noGrp="1"/>
          </p:cNvGraphicFramePr>
          <p:nvPr/>
        </p:nvGraphicFramePr>
        <p:xfrm>
          <a:off x="1027113" y="-1585913"/>
          <a:ext cx="3816351" cy="518048"/>
        </p:xfrm>
        <a:graphic>
          <a:graphicData uri="http://schemas.openxmlformats.org/drawingml/2006/table">
            <a:tbl>
              <a:tblPr/>
              <a:tblGrid>
                <a:gridCol w="3608087"/>
                <a:gridCol w="208264"/>
              </a:tblGrid>
              <a:tr h="51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900" b="0" i="0" u="none" strike="noStrike" cap="none" normalizeH="0" baseline="0" smtClean="0">
                          <a:ln>
                            <a:noFill/>
                          </a:ln>
                          <a:solidFill>
                            <a:schemeClr val="tx1"/>
                          </a:solidFill>
                          <a:effectLst/>
                          <a:latin typeface="Arial" charset="0"/>
                          <a:ea typeface="ＭＳ Ｐゴシック" pitchFamily="64" charset="-128"/>
                          <a:cs typeface="Arial" charset="0"/>
                        </a:rPr>
                        <a:t>Slide Show</a:t>
                      </a:r>
                      <a:endParaRPr kumimoji="1" lang="en-US" altLang="zh-TW" sz="1100" b="0" i="0" u="none" strike="noStrike" cap="none" normalizeH="0" baseline="0" smtClean="0">
                        <a:ln>
                          <a:noFill/>
                        </a:ln>
                        <a:solidFill>
                          <a:schemeClr val="tx1"/>
                        </a:solidFill>
                        <a:effectLst/>
                        <a:latin typeface="Arial" charset="0"/>
                        <a:ea typeface="ＭＳ Ｐゴシック" pitchFamily="6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Arial" charset="0"/>
                          <a:ea typeface="ＭＳ Ｐゴシック" pitchFamily="64" charset="-128"/>
                        </a:rPr>
                        <a:t>  </a:t>
                      </a:r>
                      <a:r>
                        <a:rPr kumimoji="1" lang="en-US" altLang="zh-TW" sz="1000" b="0" i="0" u="none" strike="noStrike" cap="none" normalizeH="0" baseline="0" smtClean="0">
                          <a:ln>
                            <a:noFill/>
                          </a:ln>
                          <a:solidFill>
                            <a:schemeClr val="tx1"/>
                          </a:solidFill>
                          <a:effectLst/>
                          <a:latin typeface="Arial" charset="0"/>
                          <a:ea typeface="ＭＳ Ｐゴシック" pitchFamily="64" charset="-128"/>
                        </a:rPr>
                        <a:t> </a:t>
                      </a:r>
                      <a:r>
                        <a:rPr kumimoji="1" lang="en-US" altLang="zh-TW" sz="1800" b="0" i="0" u="none" strike="noStrike" cap="none" normalizeH="0" baseline="0" smtClean="0">
                          <a:ln>
                            <a:noFill/>
                          </a:ln>
                          <a:solidFill>
                            <a:schemeClr val="tx1"/>
                          </a:solidFill>
                          <a:effectLst/>
                          <a:latin typeface="Arial" charset="0"/>
                          <a:ea typeface="ＭＳ Ｐゴシック" pitchFamily="64" charset="-128"/>
                        </a:rPr>
                        <a:t>                                                  </a:t>
                      </a:r>
                    </a:p>
                  </a:txBody>
                  <a:tcPr marL="91432" marR="91432" marT="45664" marB="45664" anchor="ct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Arial" charset="0"/>
                        <a:ea typeface="ＭＳ Ｐゴシック" pitchFamily="64" charset="-128"/>
                      </a:endParaRPr>
                    </a:p>
                  </a:txBody>
                  <a:tcPr marL="91432" marR="91432" marT="45664" marB="45664" anchor="ctr" horzOverflow="overflow">
                    <a:lnL>
                      <a:noFill/>
                    </a:lnL>
                    <a:lnR cap="flat">
                      <a:noFill/>
                    </a:lnR>
                    <a:lnT cap="flat">
                      <a:noFill/>
                    </a:lnT>
                    <a:lnB cap="flat">
                      <a:noFill/>
                    </a:lnB>
                    <a:lnTlToBr>
                      <a:noFill/>
                    </a:lnTlToBr>
                    <a:lnBlToTr>
                      <a:noFill/>
                    </a:lnBlToTr>
                    <a:noFill/>
                  </a:tcPr>
                </a:tc>
              </a:tr>
            </a:tbl>
          </a:graphicData>
        </a:graphic>
      </p:graphicFrame>
      <p:pic>
        <p:nvPicPr>
          <p:cNvPr id="39941" name="Picture 9" descr="butt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113" y="-1585913"/>
            <a:ext cx="3276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5114" name="Group 10"/>
          <p:cNvGraphicFramePr>
            <a:graphicFrameLocks noGrp="1"/>
          </p:cNvGraphicFramePr>
          <p:nvPr/>
        </p:nvGraphicFramePr>
        <p:xfrm>
          <a:off x="1027113" y="-1068388"/>
          <a:ext cx="3521075" cy="366713"/>
        </p:xfrm>
        <a:graphic>
          <a:graphicData uri="http://schemas.openxmlformats.org/drawingml/2006/table">
            <a:tbl>
              <a:tblPr/>
              <a:tblGrid>
                <a:gridCol w="3521075"/>
              </a:tblGrid>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Arial" charset="0"/>
                          <a:ea typeface="ＭＳ Ｐゴシック" pitchFamily="64" charset="-128"/>
                        </a:rPr>
                        <a:t>  </a:t>
                      </a:r>
                      <a:r>
                        <a:rPr kumimoji="1" lang="en-US" altLang="zh-TW" sz="1000" b="0" i="0" u="none" strike="noStrike" cap="none" normalizeH="0" baseline="0" smtClean="0">
                          <a:ln>
                            <a:noFill/>
                          </a:ln>
                          <a:solidFill>
                            <a:schemeClr val="tx1"/>
                          </a:solidFill>
                          <a:effectLst/>
                          <a:latin typeface="Arial" charset="0"/>
                          <a:ea typeface="ＭＳ Ｐゴシック" pitchFamily="64" charset="-128"/>
                        </a:rPr>
                        <a:t> </a:t>
                      </a:r>
                      <a:r>
                        <a:rPr kumimoji="1" lang="en-US" altLang="zh-TW" sz="1800" b="0" i="0" u="none" strike="noStrike" cap="none" normalizeH="0" baseline="0" smtClean="0">
                          <a:ln>
                            <a:noFill/>
                          </a:ln>
                          <a:solidFill>
                            <a:schemeClr val="tx1"/>
                          </a:solidFill>
                          <a:effectLst/>
                          <a:latin typeface="Arial" charset="0"/>
                          <a:ea typeface="ＭＳ Ｐゴシック" pitchFamily="64" charset="-128"/>
                        </a:rPr>
                        <a:t>                                                  </a:t>
                      </a: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39944" name="Picture 16" descr="butt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113" y="-1585913"/>
            <a:ext cx="3276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5121" name="Group 17"/>
          <p:cNvGraphicFramePr>
            <a:graphicFrameLocks noGrp="1"/>
          </p:cNvGraphicFramePr>
          <p:nvPr/>
        </p:nvGraphicFramePr>
        <p:xfrm>
          <a:off x="1027113" y="-701675"/>
          <a:ext cx="208000" cy="518048"/>
        </p:xfrm>
        <a:graphic>
          <a:graphicData uri="http://schemas.openxmlformats.org/drawingml/2006/table">
            <a:tbl>
              <a:tblPr/>
              <a:tblGrid>
                <a:gridCol w="208000"/>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Arial" charset="0"/>
                        <a:ea typeface="ＭＳ Ｐゴシック" pitchFamily="64" charset="-128"/>
                      </a:endParaRPr>
                    </a:p>
                  </a:txBody>
                  <a:tcPr marL="91300" marR="91300" marT="45664" marB="45664" anchor="ctr" horzOverflow="overflow">
                    <a:lnL cap="flat">
                      <a:noFill/>
                    </a:lnL>
                    <a:lnR cap="flat">
                      <a:noFill/>
                    </a:lnR>
                    <a:lnT cap="flat">
                      <a:noFill/>
                    </a:lnT>
                    <a:lnB cap="flat">
                      <a:noFill/>
                    </a:lnB>
                    <a:lnTlToBr>
                      <a:noFill/>
                    </a:lnTlToBr>
                    <a:lnBlToTr>
                      <a:noFill/>
                    </a:lnBlToTr>
                    <a:noFill/>
                  </a:tcPr>
                </a:tc>
              </a:tr>
            </a:tbl>
          </a:graphicData>
        </a:graphic>
      </p:graphicFrame>
      <p:pic>
        <p:nvPicPr>
          <p:cNvPr id="39947" name="Picture 23" descr="butt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688" y="-1397000"/>
            <a:ext cx="3276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24" descr="butt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688" y="-1022350"/>
            <a:ext cx="3276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29" name="Rectangle 25"/>
          <p:cNvSpPr>
            <a:spLocks noChangeArrowheads="1"/>
          </p:cNvSpPr>
          <p:nvPr/>
        </p:nvSpPr>
        <p:spPr bwMode="auto">
          <a:xfrm>
            <a:off x="304800" y="1628799"/>
            <a:ext cx="5410200" cy="49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FontTx/>
              <a:buBlip>
                <a:blip r:embed="rId3"/>
              </a:buBlip>
            </a:pPr>
            <a:r>
              <a:rPr lang="en-US" altLang="zh-TW" sz="3200" dirty="0"/>
              <a:t>In the portrayal of men and women, advertising often uses the following codes and conventions:</a:t>
            </a:r>
            <a:br>
              <a:rPr lang="en-US" altLang="zh-TW" sz="3200" dirty="0"/>
            </a:br>
            <a:r>
              <a:rPr lang="en-US" altLang="zh-TW" sz="3200" b="1" dirty="0" smtClean="0">
                <a:solidFill>
                  <a:srgbClr val="297161"/>
                </a:solidFill>
              </a:rPr>
              <a:t>The </a:t>
            </a:r>
            <a:r>
              <a:rPr lang="en-US" altLang="zh-TW" sz="3200" b="1" dirty="0">
                <a:solidFill>
                  <a:srgbClr val="297161"/>
                </a:solidFill>
              </a:rPr>
              <a:t>Voice-Over Authority:</a:t>
            </a:r>
            <a:r>
              <a:rPr lang="en-US" altLang="zh-TW" sz="3200" dirty="0">
                <a:solidFill>
                  <a:srgbClr val="297161"/>
                </a:solidFill>
              </a:rPr>
              <a:t> In moving image advertisements, male voices are used as voice-over's in commercials rather than females.</a:t>
            </a:r>
            <a:r>
              <a:rPr lang="en-US" altLang="zh-TW" sz="3200" dirty="0"/>
              <a:t> </a:t>
            </a:r>
            <a:endParaRPr kumimoji="1" lang="en-US" altLang="zh-TW" sz="3200" dirty="0"/>
          </a:p>
        </p:txBody>
      </p:sp>
      <p:pic>
        <p:nvPicPr>
          <p:cNvPr id="175130" name="Picture 26" descr="110866324_3891b720bf_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196752"/>
            <a:ext cx="315595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31" name="Rectangle 27"/>
          <p:cNvSpPr>
            <a:spLocks noChangeArrowheads="1"/>
          </p:cNvSpPr>
          <p:nvPr/>
        </p:nvSpPr>
        <p:spPr bwMode="auto">
          <a:xfrm>
            <a:off x="737659" y="188640"/>
            <a:ext cx="81359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altLang="zh-TW" sz="3200" dirty="0"/>
              <a:t>Gender Representations in Advertising</a:t>
            </a:r>
          </a:p>
          <a:p>
            <a:pPr marL="342900" indent="-342900">
              <a:spcBef>
                <a:spcPct val="20000"/>
              </a:spcBef>
            </a:pPr>
            <a:r>
              <a:rPr lang="en-US" altLang="zh-TW" sz="3200" b="1" dirty="0" err="1"/>
              <a:t>Goffmans</a:t>
            </a:r>
            <a:r>
              <a:rPr lang="en-US" altLang="zh-TW" sz="3200" b="1" dirty="0"/>
              <a:t> Theory (1972)</a:t>
            </a:r>
            <a:endParaRPr kumimoji="1" lang="en-US" altLang="zh-TW" sz="3200" dirty="0"/>
          </a:p>
        </p:txBody>
      </p:sp>
    </p:spTree>
    <p:extLst>
      <p:ext uri="{BB962C8B-B14F-4D97-AF65-F5344CB8AC3E}">
        <p14:creationId xmlns:p14="http://schemas.microsoft.com/office/powerpoint/2010/main" val="2158569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51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51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512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75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29" grpId="0" build="p" autoUpdateAnimBg="0"/>
      <p:bldP spid="17513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endParaRPr lang="en-US" smtClean="0"/>
          </a:p>
        </p:txBody>
      </p:sp>
      <p:sp>
        <p:nvSpPr>
          <p:cNvPr id="40963" name="Rectangle 3"/>
          <p:cNvSpPr>
            <a:spLocks noGrp="1" noChangeArrowheads="1"/>
          </p:cNvSpPr>
          <p:nvPr>
            <p:ph type="body" idx="1"/>
          </p:nvPr>
        </p:nvSpPr>
        <p:spPr/>
        <p:txBody>
          <a:bodyPr/>
          <a:lstStyle/>
          <a:p>
            <a:pPr eaLnBrk="1" hangingPunct="1"/>
            <a:endParaRPr lang="en-US" smtClean="0"/>
          </a:p>
        </p:txBody>
      </p:sp>
      <p:sp>
        <p:nvSpPr>
          <p:cNvPr id="40964" name="Rectangle 4"/>
          <p:cNvSpPr>
            <a:spLocks noChangeArrowheads="1"/>
          </p:cNvSpPr>
          <p:nvPr/>
        </p:nvSpPr>
        <p:spPr bwMode="auto">
          <a:xfrm>
            <a:off x="428625"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4400">
              <a:solidFill>
                <a:schemeClr val="tx2"/>
              </a:solidFill>
            </a:endParaRPr>
          </a:p>
        </p:txBody>
      </p:sp>
      <p:pic>
        <p:nvPicPr>
          <p:cNvPr id="40965" name="Picture 5" descr="mencontrol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0"/>
            <a:ext cx="5075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descr="CRYSTAL NOIR, Versac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0725" y="0"/>
            <a:ext cx="4870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WordArt 7"/>
          <p:cNvSpPr>
            <a:spLocks noChangeArrowheads="1" noChangeShapeType="1" noTextEdit="1"/>
          </p:cNvSpPr>
          <p:nvPr/>
        </p:nvSpPr>
        <p:spPr bwMode="auto">
          <a:xfrm>
            <a:off x="-6350" y="260350"/>
            <a:ext cx="352425" cy="647700"/>
          </a:xfrm>
          <a:prstGeom prst="rect">
            <a:avLst/>
          </a:prstGeom>
        </p:spPr>
        <p:txBody>
          <a:bodyPr wrap="none" fromWordArt="1">
            <a:prstTxWarp prst="textPlain">
              <a:avLst>
                <a:gd name="adj" fmla="val 50000"/>
              </a:avLst>
            </a:prstTxWarp>
          </a:bodyPr>
          <a:lstStyle/>
          <a:p>
            <a:r>
              <a:rPr lang="en-GB" sz="3600" kern="10">
                <a:ln w="9525">
                  <a:solidFill>
                    <a:srgbClr val="000000"/>
                  </a:solidFill>
                  <a:round/>
                  <a:headEnd/>
                  <a:tailEnd/>
                </a:ln>
                <a:solidFill>
                  <a:srgbClr val="FFFFFF"/>
                </a:solidFill>
                <a:latin typeface="Arial Black"/>
              </a:rPr>
              <a:t>A</a:t>
            </a:r>
          </a:p>
        </p:txBody>
      </p:sp>
      <p:sp>
        <p:nvSpPr>
          <p:cNvPr id="40968" name="WordArt 8"/>
          <p:cNvSpPr>
            <a:spLocks noChangeArrowheads="1" noChangeShapeType="1" noTextEdit="1"/>
          </p:cNvSpPr>
          <p:nvPr/>
        </p:nvSpPr>
        <p:spPr bwMode="auto">
          <a:xfrm>
            <a:off x="4962525" y="404813"/>
            <a:ext cx="352425" cy="647700"/>
          </a:xfrm>
          <a:prstGeom prst="rect">
            <a:avLst/>
          </a:prstGeom>
        </p:spPr>
        <p:txBody>
          <a:bodyPr wrap="none" fromWordArt="1">
            <a:prstTxWarp prst="textPlain">
              <a:avLst>
                <a:gd name="adj" fmla="val 50000"/>
              </a:avLst>
            </a:prstTxWarp>
          </a:bodyPr>
          <a:lstStyle/>
          <a:p>
            <a:r>
              <a:rPr lang="en-GB" sz="3600" kern="10">
                <a:ln w="9525">
                  <a:solidFill>
                    <a:srgbClr val="000000"/>
                  </a:solidFill>
                  <a:round/>
                  <a:headEnd/>
                  <a:tailEnd/>
                </a:ln>
                <a:solidFill>
                  <a:srgbClr val="FFFFFF"/>
                </a:solidFill>
                <a:latin typeface="Arial Black"/>
              </a:rPr>
              <a:t>B</a:t>
            </a:r>
          </a:p>
        </p:txBody>
      </p:sp>
    </p:spTree>
    <p:extLst>
      <p:ext uri="{BB962C8B-B14F-4D97-AF65-F5344CB8AC3E}">
        <p14:creationId xmlns:p14="http://schemas.microsoft.com/office/powerpoint/2010/main" val="2025747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776288" y="60007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4400">
              <a:solidFill>
                <a:schemeClr val="tx2"/>
              </a:solidFill>
            </a:endParaRPr>
          </a:p>
        </p:txBody>
      </p:sp>
      <p:pic>
        <p:nvPicPr>
          <p:cNvPr id="41987" name="Picture 9" descr="seanjoh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3033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endParaRPr lang="en-US" smtClean="0"/>
          </a:p>
        </p:txBody>
      </p:sp>
      <p:sp>
        <p:nvSpPr>
          <p:cNvPr id="43011" name="Rectangle 3"/>
          <p:cNvSpPr>
            <a:spLocks noGrp="1" noChangeArrowheads="1"/>
          </p:cNvSpPr>
          <p:nvPr>
            <p:ph type="body" idx="1"/>
          </p:nvPr>
        </p:nvSpPr>
        <p:spPr/>
        <p:txBody>
          <a:bodyPr/>
          <a:lstStyle/>
          <a:p>
            <a:pPr eaLnBrk="1" hangingPunct="1"/>
            <a:endParaRPr lang="en-US" smtClean="0"/>
          </a:p>
        </p:txBody>
      </p:sp>
      <p:sp>
        <p:nvSpPr>
          <p:cNvPr id="43012" name="Rectangle 4"/>
          <p:cNvSpPr>
            <a:spLocks noChangeArrowheads="1"/>
          </p:cNvSpPr>
          <p:nvPr/>
        </p:nvSpPr>
        <p:spPr bwMode="auto">
          <a:xfrm>
            <a:off x="685800" y="4429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4400">
              <a:solidFill>
                <a:schemeClr val="tx2"/>
              </a:solidFill>
            </a:endParaRPr>
          </a:p>
        </p:txBody>
      </p:sp>
      <p:pic>
        <p:nvPicPr>
          <p:cNvPr id="43013" name="Picture 5" descr="objectifymale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1850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6" descr="obeymem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0"/>
            <a:ext cx="441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0186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48"/>
          <p:cNvSpPr>
            <a:spLocks noGrp="1" noChangeArrowheads="1"/>
          </p:cNvSpPr>
          <p:nvPr>
            <p:ph type="title"/>
          </p:nvPr>
        </p:nvSpPr>
        <p:spPr/>
        <p:txBody>
          <a:bodyPr>
            <a:normAutofit fontScale="90000"/>
          </a:bodyPr>
          <a:lstStyle/>
          <a:p>
            <a:pPr eaLnBrk="1" hangingPunct="1"/>
            <a:r>
              <a:rPr lang="en-US" altLang="zh-TW" sz="3200" b="1" dirty="0" smtClean="0"/>
              <a:t>Your task:</a:t>
            </a:r>
            <a:r>
              <a:rPr lang="en-US" altLang="zh-TW" sz="3200" dirty="0" smtClean="0"/>
              <a:t> </a:t>
            </a:r>
            <a:br>
              <a:rPr lang="en-US" altLang="zh-TW" sz="3200" dirty="0" smtClean="0"/>
            </a:br>
            <a:r>
              <a:rPr lang="en-US" altLang="zh-TW" sz="2000" dirty="0" smtClean="0"/>
              <a:t>Carry out a </a:t>
            </a:r>
            <a:r>
              <a:rPr lang="en-US" altLang="zh-TW" sz="2000" i="1" dirty="0" smtClean="0"/>
              <a:t>Semiotic Analysis</a:t>
            </a:r>
            <a:r>
              <a:rPr lang="en-US" altLang="zh-TW" sz="2000" dirty="0" smtClean="0"/>
              <a:t> of an advertisement commenting on the relevant headings listed below:</a:t>
            </a:r>
            <a:endParaRPr lang="en-US" altLang="zh-TW" sz="2800" dirty="0" smtClean="0"/>
          </a:p>
        </p:txBody>
      </p:sp>
      <p:graphicFrame>
        <p:nvGraphicFramePr>
          <p:cNvPr id="155734" name="Group 86"/>
          <p:cNvGraphicFramePr>
            <a:graphicFrameLocks noGrp="1"/>
          </p:cNvGraphicFramePr>
          <p:nvPr>
            <p:ph sz="half" idx="1"/>
          </p:nvPr>
        </p:nvGraphicFramePr>
        <p:xfrm>
          <a:off x="609600" y="1905000"/>
          <a:ext cx="3810000" cy="4405795"/>
        </p:xfrm>
        <a:graphic>
          <a:graphicData uri="http://schemas.openxmlformats.org/drawingml/2006/table">
            <a:tbl>
              <a:tblPr/>
              <a:tblGrid>
                <a:gridCol w="3810000"/>
              </a:tblGrid>
              <a:tr h="1554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TW" sz="3200" b="1" i="0" u="none" strike="noStrike" cap="none" normalizeH="0" baseline="0" smtClean="0">
                          <a:ln>
                            <a:noFill/>
                          </a:ln>
                          <a:solidFill>
                            <a:schemeClr val="tx1"/>
                          </a:solidFill>
                          <a:effectLst/>
                          <a:latin typeface="Arial" charset="0"/>
                          <a:ea typeface="新細明體" pitchFamily="64" charset="-120"/>
                        </a:rPr>
                        <a:t>1. SYMBOLIC &amp; WRITTEN SIGNIFIERS</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3825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TW" sz="1800" b="0" i="0" u="none" strike="noStrike" cap="none" normalizeH="0" baseline="0" smtClean="0">
                          <a:ln>
                            <a:noFill/>
                          </a:ln>
                          <a:solidFill>
                            <a:schemeClr val="tx1"/>
                          </a:solidFill>
                          <a:effectLst/>
                          <a:latin typeface="Arial" charset="0"/>
                          <a:ea typeface="新細明體" pitchFamily="64" charset="-120"/>
                        </a:rPr>
                        <a:t>Lighting &amp; Colours</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TW" sz="1800" b="0" i="0" u="none" strike="noStrike" cap="none" normalizeH="0" baseline="0" smtClean="0">
                          <a:ln>
                            <a:noFill/>
                          </a:ln>
                          <a:solidFill>
                            <a:schemeClr val="tx1"/>
                          </a:solidFill>
                          <a:effectLst/>
                          <a:latin typeface="Arial" charset="0"/>
                          <a:ea typeface="新細明體" pitchFamily="64" charset="-120"/>
                        </a:rPr>
                        <a:t>Positioning of Words &amp; Images</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TW" sz="1800" b="0" i="0" u="none" strike="noStrike" cap="none" normalizeH="0" baseline="0" smtClean="0">
                          <a:ln>
                            <a:noFill/>
                          </a:ln>
                          <a:solidFill>
                            <a:schemeClr val="tx1"/>
                          </a:solidFill>
                          <a:effectLst/>
                          <a:latin typeface="Arial" charset="0"/>
                          <a:ea typeface="新細明體" pitchFamily="64" charset="-120"/>
                        </a:rPr>
                        <a:t>Setting &amp; Locations</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TW" sz="1800" b="0" i="0" u="none" strike="noStrike" cap="none" normalizeH="0" baseline="0" smtClean="0">
                          <a:ln>
                            <a:noFill/>
                          </a:ln>
                          <a:solidFill>
                            <a:schemeClr val="tx1"/>
                          </a:solidFill>
                          <a:effectLst/>
                          <a:latin typeface="Arial" charset="0"/>
                          <a:ea typeface="新細明體" pitchFamily="64" charset="-120"/>
                        </a:rPr>
                        <a:t>Facial Expressions &amp; Body Language (of people)</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TW" sz="1800" b="0" i="0" u="none" strike="noStrike" cap="none" normalizeH="0" baseline="0" smtClean="0">
                          <a:ln>
                            <a:noFill/>
                          </a:ln>
                          <a:solidFill>
                            <a:schemeClr val="tx1"/>
                          </a:solidFill>
                          <a:effectLst/>
                          <a:latin typeface="Arial" charset="0"/>
                          <a:ea typeface="新細明體" pitchFamily="64" charset="-120"/>
                        </a:rPr>
                        <a:t>Typeface/Font Style</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TW" sz="1800" b="0" i="0" u="none" strike="noStrike" cap="none" normalizeH="0" baseline="0" smtClean="0">
                          <a:ln>
                            <a:noFill/>
                          </a:ln>
                          <a:solidFill>
                            <a:schemeClr val="tx1"/>
                          </a:solidFill>
                          <a:effectLst/>
                          <a:latin typeface="Arial" charset="0"/>
                          <a:ea typeface="新細明體" pitchFamily="64" charset="-120"/>
                        </a:rPr>
                        <a:t>Key (Main) Images/Signifiers</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TW" sz="1800" b="0" i="0" u="none" strike="noStrike" cap="none" normalizeH="0" baseline="0" smtClean="0">
                          <a:ln>
                            <a:noFill/>
                          </a:ln>
                          <a:solidFill>
                            <a:schemeClr val="tx1"/>
                          </a:solidFill>
                          <a:effectLst/>
                          <a:latin typeface="Arial" charset="0"/>
                          <a:ea typeface="新細明體" pitchFamily="64" charset="-120"/>
                        </a:rPr>
                        <a:t>Clothing, Hair &amp; Make Up</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5743" name="Group 95"/>
          <p:cNvGraphicFramePr>
            <a:graphicFrameLocks noGrp="1"/>
          </p:cNvGraphicFramePr>
          <p:nvPr>
            <p:ph sz="half" idx="2"/>
          </p:nvPr>
        </p:nvGraphicFramePr>
        <p:xfrm>
          <a:off x="4572000" y="2438400"/>
          <a:ext cx="3884613" cy="2255838"/>
        </p:xfrm>
        <a:graphic>
          <a:graphicData uri="http://schemas.openxmlformats.org/drawingml/2006/table">
            <a:tbl>
              <a:tblPr/>
              <a:tblGrid>
                <a:gridCol w="3884613"/>
              </a:tblGrid>
              <a:tr h="1066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TW" sz="3200" b="1" i="0" u="none" strike="noStrike" cap="none" normalizeH="0" baseline="0" smtClean="0">
                          <a:ln>
                            <a:noFill/>
                          </a:ln>
                          <a:solidFill>
                            <a:schemeClr val="tx1"/>
                          </a:solidFill>
                          <a:effectLst/>
                          <a:latin typeface="Arial" charset="0"/>
                          <a:ea typeface="新細明體" pitchFamily="64" charset="-120"/>
                        </a:rPr>
                        <a:t>2. Goffman’s Theory</a:t>
                      </a: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1188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TW" sz="1800" b="0" i="0" u="none" strike="noStrike" cap="none" normalizeH="0" baseline="0" smtClean="0">
                          <a:ln>
                            <a:noFill/>
                          </a:ln>
                          <a:solidFill>
                            <a:schemeClr val="tx1"/>
                          </a:solidFill>
                          <a:effectLst/>
                          <a:latin typeface="Arial" charset="0"/>
                          <a:ea typeface="新細明體" pitchFamily="64" charset="-120"/>
                        </a:rPr>
                        <a:t>Does the advert adhere to Goffmans gender theory? Comment on the representation of men/women featured within the advert?</a:t>
                      </a: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5744" name="Rectangle 96"/>
          <p:cNvSpPr>
            <a:spLocks noChangeArrowheads="1"/>
          </p:cNvSpPr>
          <p:nvPr/>
        </p:nvSpPr>
        <p:spPr bwMode="auto">
          <a:xfrm>
            <a:off x="4664075" y="4805661"/>
            <a:ext cx="309206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p>
            <a:r>
              <a:rPr lang="en-US" dirty="0"/>
              <a:t>Minimum of 500 </a:t>
            </a:r>
            <a:r>
              <a:rPr lang="en-US" dirty="0" smtClean="0"/>
              <a:t>words please.</a:t>
            </a:r>
          </a:p>
          <a:p>
            <a:endParaRPr lang="en-US" dirty="0"/>
          </a:p>
          <a:p>
            <a:r>
              <a:rPr lang="en-US" dirty="0" smtClean="0"/>
              <a:t>Due….</a:t>
            </a:r>
            <a:endParaRPr lang="en-US" dirty="0"/>
          </a:p>
        </p:txBody>
      </p:sp>
    </p:spTree>
    <p:extLst>
      <p:ext uri="{BB962C8B-B14F-4D97-AF65-F5344CB8AC3E}">
        <p14:creationId xmlns:p14="http://schemas.microsoft.com/office/powerpoint/2010/main" val="2522443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7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557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557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7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Objective</a:t>
            </a:r>
            <a:endParaRPr lang="en-GB" dirty="0"/>
          </a:p>
        </p:txBody>
      </p:sp>
      <p:sp>
        <p:nvSpPr>
          <p:cNvPr id="3" name="Content Placeholder 2"/>
          <p:cNvSpPr>
            <a:spLocks noGrp="1"/>
          </p:cNvSpPr>
          <p:nvPr>
            <p:ph idx="1"/>
          </p:nvPr>
        </p:nvSpPr>
        <p:spPr/>
        <p:txBody>
          <a:bodyPr>
            <a:noAutofit/>
          </a:bodyPr>
          <a:lstStyle/>
          <a:p>
            <a:r>
              <a:rPr lang="en-GB" sz="6000" dirty="0" smtClean="0"/>
              <a:t>At the end of this lesson we will have studied codes and conventions used in printed media texts. </a:t>
            </a:r>
            <a:endParaRPr lang="en-GB" sz="6000" dirty="0"/>
          </a:p>
        </p:txBody>
      </p:sp>
    </p:spTree>
    <p:extLst>
      <p:ext uri="{BB962C8B-B14F-4D97-AF65-F5344CB8AC3E}">
        <p14:creationId xmlns:p14="http://schemas.microsoft.com/office/powerpoint/2010/main" val="1551225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Autofit/>
          </a:bodyPr>
          <a:lstStyle/>
          <a:p>
            <a:pPr algn="l" eaLnBrk="1" hangingPunct="1"/>
            <a:r>
              <a:rPr lang="en-US" altLang="zh-TW" sz="2800" dirty="0" smtClean="0"/>
              <a:t>Can you name:</a:t>
            </a:r>
            <a:br>
              <a:rPr lang="en-US" altLang="zh-TW" sz="2800" dirty="0" smtClean="0"/>
            </a:br>
            <a:r>
              <a:rPr lang="en-US" altLang="zh-TW" sz="2800" dirty="0" smtClean="0"/>
              <a:t>i) the signifiers</a:t>
            </a:r>
            <a:br>
              <a:rPr lang="en-US" altLang="zh-TW" sz="2800" dirty="0" smtClean="0"/>
            </a:br>
            <a:r>
              <a:rPr lang="en-US" altLang="zh-TW" sz="2800" dirty="0" smtClean="0"/>
              <a:t>ii) what they signify (at least 5 meanings/associations) </a:t>
            </a:r>
          </a:p>
        </p:txBody>
      </p:sp>
      <p:pic>
        <p:nvPicPr>
          <p:cNvPr id="135180" name="Picture 12" descr="OSCA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660232" y="2571750"/>
            <a:ext cx="2032000" cy="3313113"/>
          </a:xfrm>
          <a:noFill/>
        </p:spPr>
      </p:pic>
      <p:pic>
        <p:nvPicPr>
          <p:cNvPr id="135175" name="Picture 7" descr="superman%20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2133600"/>
            <a:ext cx="265747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87" name="Picture 19" descr="aeropla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6300" y="4382294"/>
            <a:ext cx="2019300"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21"/>
          <p:cNvSpPr>
            <a:spLocks noChangeArrowheads="1"/>
          </p:cNvSpPr>
          <p:nvPr/>
        </p:nvSpPr>
        <p:spPr bwMode="auto">
          <a:xfrm>
            <a:off x="565104" y="5190332"/>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ltLang="zh-TW" b="1" dirty="0">
                <a:ea typeface="新細明體" pitchFamily="64" charset="-120"/>
              </a:rPr>
              <a:t>D</a:t>
            </a:r>
          </a:p>
        </p:txBody>
      </p:sp>
      <p:sp>
        <p:nvSpPr>
          <p:cNvPr id="29703" name="Rectangle 22"/>
          <p:cNvSpPr>
            <a:spLocks noChangeArrowheads="1"/>
          </p:cNvSpPr>
          <p:nvPr/>
        </p:nvSpPr>
        <p:spPr bwMode="auto">
          <a:xfrm>
            <a:off x="7812088" y="220503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tLang="zh-TW" b="1">
                <a:ea typeface="新細明體" pitchFamily="64" charset="-120"/>
              </a:rPr>
              <a:t>C</a:t>
            </a:r>
            <a:endParaRPr lang="zh-TW" altLang="en-US" b="1">
              <a:ea typeface="新細明體" pitchFamily="64" charset="-120"/>
            </a:endParaRPr>
          </a:p>
        </p:txBody>
      </p:sp>
      <p:sp>
        <p:nvSpPr>
          <p:cNvPr id="29704" name="Rectangle 23"/>
          <p:cNvSpPr>
            <a:spLocks noChangeArrowheads="1"/>
          </p:cNvSpPr>
          <p:nvPr/>
        </p:nvSpPr>
        <p:spPr bwMode="auto">
          <a:xfrm>
            <a:off x="3492500" y="2276475"/>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tLang="zh-TW" b="1">
                <a:ea typeface="新細明體" pitchFamily="64" charset="-120"/>
              </a:rPr>
              <a:t>B</a:t>
            </a:r>
          </a:p>
        </p:txBody>
      </p:sp>
      <p:sp>
        <p:nvSpPr>
          <p:cNvPr id="29705" name="Rectangle 24"/>
          <p:cNvSpPr>
            <a:spLocks noChangeArrowheads="1"/>
          </p:cNvSpPr>
          <p:nvPr/>
        </p:nvSpPr>
        <p:spPr bwMode="auto">
          <a:xfrm>
            <a:off x="5267325" y="5480844"/>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ltLang="zh-TW" b="1" dirty="0">
                <a:ea typeface="新細明體" pitchFamily="64" charset="-120"/>
              </a:rPr>
              <a:t>E</a:t>
            </a:r>
          </a:p>
        </p:txBody>
      </p:sp>
      <p:sp>
        <p:nvSpPr>
          <p:cNvPr id="29706" name="Text Box 20"/>
          <p:cNvSpPr txBox="1">
            <a:spLocks noChangeArrowheads="1"/>
          </p:cNvSpPr>
          <p:nvPr/>
        </p:nvSpPr>
        <p:spPr bwMode="auto">
          <a:xfrm>
            <a:off x="539750" y="2349500"/>
            <a:ext cx="503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4" charset="-128"/>
              </a:defRPr>
            </a:lvl1pPr>
            <a:lvl2pPr marL="742950" indent="-285750" eaLnBrk="0" hangingPunct="0">
              <a:defRPr>
                <a:solidFill>
                  <a:schemeClr val="tx1"/>
                </a:solidFill>
                <a:latin typeface="Arial" charset="0"/>
                <a:ea typeface="ＭＳ Ｐゴシック" pitchFamily="64" charset="-128"/>
              </a:defRPr>
            </a:lvl2pPr>
            <a:lvl3pPr marL="1143000" indent="-228600" eaLnBrk="0" hangingPunct="0">
              <a:defRPr>
                <a:solidFill>
                  <a:schemeClr val="tx1"/>
                </a:solidFill>
                <a:latin typeface="Arial" charset="0"/>
                <a:ea typeface="ＭＳ Ｐゴシック" pitchFamily="64" charset="-128"/>
              </a:defRPr>
            </a:lvl3pPr>
            <a:lvl4pPr marL="1600200" indent="-228600" eaLnBrk="0" hangingPunct="0">
              <a:defRPr>
                <a:solidFill>
                  <a:schemeClr val="tx1"/>
                </a:solidFill>
                <a:latin typeface="Arial" charset="0"/>
                <a:ea typeface="ＭＳ Ｐゴシック" pitchFamily="64" charset="-128"/>
              </a:defRPr>
            </a:lvl4pPr>
            <a:lvl5pPr marL="2057400" indent="-228600" eaLnBrk="0" hangingPunct="0">
              <a:defRPr>
                <a:solidFill>
                  <a:schemeClr val="tx1"/>
                </a:solidFill>
                <a:latin typeface="Arial" charset="0"/>
                <a:ea typeface="ＭＳ Ｐゴシック" pitchFamily="6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6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6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6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64" charset="-128"/>
              </a:defRPr>
            </a:lvl9pPr>
          </a:lstStyle>
          <a:p>
            <a:pPr algn="l" eaLnBrk="1" hangingPunct="1">
              <a:spcBef>
                <a:spcPct val="50000"/>
              </a:spcBef>
            </a:pPr>
            <a:r>
              <a:rPr lang="en-US" altLang="zh-TW" b="1">
                <a:ea typeface="新細明體" pitchFamily="64" charset="-120"/>
              </a:rPr>
              <a:t>A</a:t>
            </a:r>
          </a:p>
        </p:txBody>
      </p:sp>
      <p:pic>
        <p:nvPicPr>
          <p:cNvPr id="135173" name="Picture 5" descr="appl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4925219"/>
            <a:ext cx="12938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201" name="Picture 33" descr="PF_1249489_999~Playboy-Logo-Posters"/>
          <p:cNvPicPr>
            <a:picLocks noGrp="1" noChangeAspect="1" noChangeArrowheads="1"/>
          </p:cNvPicPr>
          <p:nvPr>
            <p:ph sz="half" idx="1"/>
          </p:nvPr>
        </p:nvPicPr>
        <p:blipFill>
          <a:blip r:embed="rId6">
            <a:extLst>
              <a:ext uri="{28A0092B-C50C-407E-A947-70E740481C1C}">
                <a14:useLocalDpi xmlns:a14="http://schemas.microsoft.com/office/drawing/2010/main" val="0"/>
              </a:ext>
            </a:extLst>
          </a:blip>
          <a:srcRect/>
          <a:stretch>
            <a:fillRect/>
          </a:stretch>
        </p:blipFill>
        <p:spPr>
          <a:xfrm>
            <a:off x="971600" y="1988840"/>
            <a:ext cx="1608137" cy="2452688"/>
          </a:xfrm>
          <a:noFill/>
        </p:spPr>
      </p:pic>
    </p:spTree>
    <p:extLst>
      <p:ext uri="{BB962C8B-B14F-4D97-AF65-F5344CB8AC3E}">
        <p14:creationId xmlns:p14="http://schemas.microsoft.com/office/powerpoint/2010/main" val="3746760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5201"/>
                                        </p:tgtEl>
                                        <p:attrNameLst>
                                          <p:attrName>style.visibility</p:attrName>
                                        </p:attrNameLst>
                                      </p:cBhvr>
                                      <p:to>
                                        <p:strVal val="visible"/>
                                      </p:to>
                                    </p:set>
                                    <p:anim calcmode="lin" valueType="num">
                                      <p:cBhvr additive="base">
                                        <p:cTn id="7" dur="500" fill="hold"/>
                                        <p:tgtEl>
                                          <p:spTgt spid="135201"/>
                                        </p:tgtEl>
                                        <p:attrNameLst>
                                          <p:attrName>ppt_x</p:attrName>
                                        </p:attrNameLst>
                                      </p:cBhvr>
                                      <p:tavLst>
                                        <p:tav tm="0">
                                          <p:val>
                                            <p:strVal val="#ppt_x"/>
                                          </p:val>
                                        </p:tav>
                                        <p:tav tm="100000">
                                          <p:val>
                                            <p:strVal val="#ppt_x"/>
                                          </p:val>
                                        </p:tav>
                                      </p:tavLst>
                                    </p:anim>
                                    <p:anim calcmode="lin" valueType="num">
                                      <p:cBhvr additive="base">
                                        <p:cTn id="8" dur="500" fill="hold"/>
                                        <p:tgtEl>
                                          <p:spTgt spid="13520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5175"/>
                                        </p:tgtEl>
                                        <p:attrNameLst>
                                          <p:attrName>style.visibility</p:attrName>
                                        </p:attrNameLst>
                                      </p:cBhvr>
                                      <p:to>
                                        <p:strVal val="visible"/>
                                      </p:to>
                                    </p:set>
                                    <p:anim calcmode="lin" valueType="num">
                                      <p:cBhvr additive="base">
                                        <p:cTn id="13" dur="500" fill="hold"/>
                                        <p:tgtEl>
                                          <p:spTgt spid="135175"/>
                                        </p:tgtEl>
                                        <p:attrNameLst>
                                          <p:attrName>ppt_x</p:attrName>
                                        </p:attrNameLst>
                                      </p:cBhvr>
                                      <p:tavLst>
                                        <p:tav tm="0">
                                          <p:val>
                                            <p:strVal val="#ppt_x"/>
                                          </p:val>
                                        </p:tav>
                                        <p:tav tm="100000">
                                          <p:val>
                                            <p:strVal val="#ppt_x"/>
                                          </p:val>
                                        </p:tav>
                                      </p:tavLst>
                                    </p:anim>
                                    <p:anim calcmode="lin" valueType="num">
                                      <p:cBhvr additive="base">
                                        <p:cTn id="14" dur="500" fill="hold"/>
                                        <p:tgtEl>
                                          <p:spTgt spid="13517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5180"/>
                                        </p:tgtEl>
                                        <p:attrNameLst>
                                          <p:attrName>style.visibility</p:attrName>
                                        </p:attrNameLst>
                                      </p:cBhvr>
                                      <p:to>
                                        <p:strVal val="visible"/>
                                      </p:to>
                                    </p:set>
                                    <p:anim calcmode="lin" valueType="num">
                                      <p:cBhvr additive="base">
                                        <p:cTn id="19" dur="500" fill="hold"/>
                                        <p:tgtEl>
                                          <p:spTgt spid="135180"/>
                                        </p:tgtEl>
                                        <p:attrNameLst>
                                          <p:attrName>ppt_x</p:attrName>
                                        </p:attrNameLst>
                                      </p:cBhvr>
                                      <p:tavLst>
                                        <p:tav tm="0">
                                          <p:val>
                                            <p:strVal val="#ppt_x"/>
                                          </p:val>
                                        </p:tav>
                                        <p:tav tm="100000">
                                          <p:val>
                                            <p:strVal val="#ppt_x"/>
                                          </p:val>
                                        </p:tav>
                                      </p:tavLst>
                                    </p:anim>
                                    <p:anim calcmode="lin" valueType="num">
                                      <p:cBhvr additive="base">
                                        <p:cTn id="20" dur="500" fill="hold"/>
                                        <p:tgtEl>
                                          <p:spTgt spid="13518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5173"/>
                                        </p:tgtEl>
                                        <p:attrNameLst>
                                          <p:attrName>style.visibility</p:attrName>
                                        </p:attrNameLst>
                                      </p:cBhvr>
                                      <p:to>
                                        <p:strVal val="visible"/>
                                      </p:to>
                                    </p:set>
                                    <p:anim calcmode="lin" valueType="num">
                                      <p:cBhvr additive="base">
                                        <p:cTn id="25" dur="500" fill="hold"/>
                                        <p:tgtEl>
                                          <p:spTgt spid="135173"/>
                                        </p:tgtEl>
                                        <p:attrNameLst>
                                          <p:attrName>ppt_x</p:attrName>
                                        </p:attrNameLst>
                                      </p:cBhvr>
                                      <p:tavLst>
                                        <p:tav tm="0">
                                          <p:val>
                                            <p:strVal val="#ppt_x"/>
                                          </p:val>
                                        </p:tav>
                                        <p:tav tm="100000">
                                          <p:val>
                                            <p:strVal val="#ppt_x"/>
                                          </p:val>
                                        </p:tav>
                                      </p:tavLst>
                                    </p:anim>
                                    <p:anim calcmode="lin" valueType="num">
                                      <p:cBhvr additive="base">
                                        <p:cTn id="26" dur="500" fill="hold"/>
                                        <p:tgtEl>
                                          <p:spTgt spid="13517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35187"/>
                                        </p:tgtEl>
                                        <p:attrNameLst>
                                          <p:attrName>style.visibility</p:attrName>
                                        </p:attrNameLst>
                                      </p:cBhvr>
                                      <p:to>
                                        <p:strVal val="visible"/>
                                      </p:to>
                                    </p:set>
                                    <p:anim calcmode="lin" valueType="num">
                                      <p:cBhvr additive="base">
                                        <p:cTn id="31" dur="500" fill="hold"/>
                                        <p:tgtEl>
                                          <p:spTgt spid="135187"/>
                                        </p:tgtEl>
                                        <p:attrNameLst>
                                          <p:attrName>ppt_x</p:attrName>
                                        </p:attrNameLst>
                                      </p:cBhvr>
                                      <p:tavLst>
                                        <p:tav tm="0">
                                          <p:val>
                                            <p:strVal val="#ppt_x"/>
                                          </p:val>
                                        </p:tav>
                                        <p:tav tm="100000">
                                          <p:val>
                                            <p:strVal val="#ppt_x"/>
                                          </p:val>
                                        </p:tav>
                                      </p:tavLst>
                                    </p:anim>
                                    <p:anim calcmode="lin" valueType="num">
                                      <p:cBhvr additive="base">
                                        <p:cTn id="32" dur="500" fill="hold"/>
                                        <p:tgtEl>
                                          <p:spTgt spid="1351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85800"/>
            <a:ext cx="8229600" cy="1143000"/>
          </a:xfrm>
        </p:spPr>
        <p:txBody>
          <a:bodyPr>
            <a:noAutofit/>
          </a:bodyPr>
          <a:lstStyle/>
          <a:p>
            <a:pPr algn="l" eaLnBrk="1" hangingPunct="1"/>
            <a:r>
              <a:rPr lang="en-US" altLang="zh-TW" sz="3600" dirty="0" smtClean="0"/>
              <a:t>What do the following images:</a:t>
            </a:r>
            <a:br>
              <a:rPr lang="en-US" altLang="zh-TW" sz="3600" dirty="0" smtClean="0"/>
            </a:br>
            <a:r>
              <a:rPr lang="en-US" altLang="zh-TW" sz="3600" dirty="0" smtClean="0"/>
              <a:t>i) denote </a:t>
            </a:r>
            <a:br>
              <a:rPr lang="en-US" altLang="zh-TW" sz="3600" dirty="0" smtClean="0"/>
            </a:br>
            <a:r>
              <a:rPr lang="en-US" altLang="zh-TW" sz="3600" dirty="0" smtClean="0"/>
              <a:t>ii) connote</a:t>
            </a:r>
          </a:p>
        </p:txBody>
      </p:sp>
      <p:pic>
        <p:nvPicPr>
          <p:cNvPr id="30723" name="Picture 11" descr="50-cent-gun-52001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1916113"/>
            <a:ext cx="3000375" cy="423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12"/>
          <p:cNvSpPr txBox="1">
            <a:spLocks noChangeArrowheads="1"/>
          </p:cNvSpPr>
          <p:nvPr/>
        </p:nvSpPr>
        <p:spPr bwMode="auto">
          <a:xfrm>
            <a:off x="4500563" y="21336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4" charset="-128"/>
              </a:defRPr>
            </a:lvl1pPr>
            <a:lvl2pPr marL="742950" indent="-285750" eaLnBrk="0" hangingPunct="0">
              <a:defRPr>
                <a:solidFill>
                  <a:schemeClr val="tx1"/>
                </a:solidFill>
                <a:latin typeface="Arial" charset="0"/>
                <a:ea typeface="ＭＳ Ｐゴシック" pitchFamily="64" charset="-128"/>
              </a:defRPr>
            </a:lvl2pPr>
            <a:lvl3pPr marL="1143000" indent="-228600" eaLnBrk="0" hangingPunct="0">
              <a:defRPr>
                <a:solidFill>
                  <a:schemeClr val="tx1"/>
                </a:solidFill>
                <a:latin typeface="Arial" charset="0"/>
                <a:ea typeface="ＭＳ Ｐゴシック" pitchFamily="64" charset="-128"/>
              </a:defRPr>
            </a:lvl3pPr>
            <a:lvl4pPr marL="1600200" indent="-228600" eaLnBrk="0" hangingPunct="0">
              <a:defRPr>
                <a:solidFill>
                  <a:schemeClr val="tx1"/>
                </a:solidFill>
                <a:latin typeface="Arial" charset="0"/>
                <a:ea typeface="ＭＳ Ｐゴシック" pitchFamily="64" charset="-128"/>
              </a:defRPr>
            </a:lvl4pPr>
            <a:lvl5pPr marL="2057400" indent="-228600" eaLnBrk="0" hangingPunct="0">
              <a:defRPr>
                <a:solidFill>
                  <a:schemeClr val="tx1"/>
                </a:solidFill>
                <a:latin typeface="Arial" charset="0"/>
                <a:ea typeface="ＭＳ Ｐゴシック" pitchFamily="6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6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6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6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64" charset="-128"/>
              </a:defRPr>
            </a:lvl9pPr>
          </a:lstStyle>
          <a:p>
            <a:pPr algn="l" eaLnBrk="1" hangingPunct="1">
              <a:spcBef>
                <a:spcPct val="50000"/>
              </a:spcBef>
            </a:pPr>
            <a:r>
              <a:rPr lang="en-US" altLang="zh-TW" sz="2400">
                <a:ea typeface="新細明體" pitchFamily="64" charset="-120"/>
              </a:rPr>
              <a:t>A</a:t>
            </a:r>
          </a:p>
        </p:txBody>
      </p:sp>
      <p:sp>
        <p:nvSpPr>
          <p:cNvPr id="30725" name="Rectangle 13"/>
          <p:cNvSpPr>
            <a:spLocks noChangeArrowheads="1"/>
          </p:cNvSpPr>
          <p:nvPr/>
        </p:nvSpPr>
        <p:spPr bwMode="auto">
          <a:xfrm>
            <a:off x="8172450" y="220345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spcBef>
                <a:spcPct val="50000"/>
              </a:spcBef>
            </a:pPr>
            <a:r>
              <a:rPr lang="en-US" altLang="zh-TW" sz="2400">
                <a:ea typeface="新細明體" pitchFamily="64" charset="-120"/>
              </a:rPr>
              <a:t>B</a:t>
            </a:r>
            <a:endParaRPr lang="en-US" altLang="zh-TW">
              <a:ea typeface="新細明體" pitchFamily="64" charset="-120"/>
            </a:endParaRPr>
          </a:p>
        </p:txBody>
      </p:sp>
      <p:pic>
        <p:nvPicPr>
          <p:cNvPr id="30726" name="Picture 15" descr="HollywoodSign_HS44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997200"/>
            <a:ext cx="4321175"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2767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28939"/>
            <a:ext cx="4737262" cy="1143000"/>
          </a:xfrm>
        </p:spPr>
        <p:txBody>
          <a:bodyPr/>
          <a:lstStyle/>
          <a:p>
            <a:pPr eaLnBrk="1" hangingPunct="1"/>
            <a:r>
              <a:rPr lang="en-US" altLang="zh-TW" sz="4000" dirty="0" smtClean="0"/>
              <a:t>Comparing Imagery</a:t>
            </a:r>
          </a:p>
        </p:txBody>
      </p:sp>
      <p:pic>
        <p:nvPicPr>
          <p:cNvPr id="46083" name="Picture 4" descr="http://upload.wikimedia.org/wikipedia/en/2/2c/Harry_Potter_and_the_Philosopher%27s_Stone.jpg"/>
          <p:cNvPicPr>
            <a:picLocks noGrp="1" noChangeAspect="1" noChangeArrowheads="1"/>
          </p:cNvPicPr>
          <p:nvPr>
            <p:ph type="body" idx="1"/>
          </p:nvPr>
        </p:nvPicPr>
        <p:blipFill>
          <a:blip r:embed="rId3" r:link="rId4">
            <a:extLst>
              <a:ext uri="{28A0092B-C50C-407E-A947-70E740481C1C}">
                <a14:useLocalDpi xmlns:a14="http://schemas.microsoft.com/office/drawing/2010/main" val="0"/>
              </a:ext>
            </a:extLst>
          </a:blip>
          <a:srcRect/>
          <a:stretch>
            <a:fillRect/>
          </a:stretch>
        </p:blipFill>
        <p:spPr>
          <a:xfrm>
            <a:off x="0" y="1128490"/>
            <a:ext cx="3124405" cy="4899248"/>
          </a:xfrm>
          <a:noFill/>
        </p:spPr>
      </p:pic>
      <p:pic>
        <p:nvPicPr>
          <p:cNvPr id="46084" name="Picture 6" descr="http://newsimg.bbc.co.uk/media/images/39159000/jpg/_39159712_philosopher203.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131840" y="1114670"/>
            <a:ext cx="3210844" cy="490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7"/>
          <p:cNvSpPr txBox="1">
            <a:spLocks noChangeArrowheads="1"/>
          </p:cNvSpPr>
          <p:nvPr/>
        </p:nvSpPr>
        <p:spPr bwMode="auto">
          <a:xfrm>
            <a:off x="6012160" y="361185"/>
            <a:ext cx="3168203" cy="567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ea typeface="ＭＳ Ｐゴシック" pitchFamily="64" charset="-128"/>
              </a:defRPr>
            </a:lvl1pPr>
            <a:lvl2pPr marL="742950" indent="-285750" eaLnBrk="0" hangingPunct="0">
              <a:defRPr>
                <a:solidFill>
                  <a:schemeClr val="tx1"/>
                </a:solidFill>
                <a:latin typeface="Arial" charset="0"/>
                <a:ea typeface="ＭＳ Ｐゴシック" pitchFamily="64" charset="-128"/>
              </a:defRPr>
            </a:lvl2pPr>
            <a:lvl3pPr marL="1143000" indent="-228600" eaLnBrk="0" hangingPunct="0">
              <a:defRPr>
                <a:solidFill>
                  <a:schemeClr val="tx1"/>
                </a:solidFill>
                <a:latin typeface="Arial" charset="0"/>
                <a:ea typeface="ＭＳ Ｐゴシック" pitchFamily="64" charset="-128"/>
              </a:defRPr>
            </a:lvl3pPr>
            <a:lvl4pPr marL="1600200" indent="-228600" eaLnBrk="0" hangingPunct="0">
              <a:defRPr>
                <a:solidFill>
                  <a:schemeClr val="tx1"/>
                </a:solidFill>
                <a:latin typeface="Arial" charset="0"/>
                <a:ea typeface="ＭＳ Ｐゴシック" pitchFamily="64" charset="-128"/>
              </a:defRPr>
            </a:lvl4pPr>
            <a:lvl5pPr marL="2057400" indent="-228600" eaLnBrk="0" hangingPunct="0">
              <a:defRPr>
                <a:solidFill>
                  <a:schemeClr val="tx1"/>
                </a:solidFill>
                <a:latin typeface="Arial" charset="0"/>
                <a:ea typeface="ＭＳ Ｐゴシック" pitchFamily="6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6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6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6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64" charset="-128"/>
              </a:defRPr>
            </a:lvl9pPr>
          </a:lstStyle>
          <a:p>
            <a:pPr algn="l" eaLnBrk="1" hangingPunct="1">
              <a:spcBef>
                <a:spcPct val="50000"/>
              </a:spcBef>
              <a:buFont typeface="Arial" charset="0"/>
              <a:buAutoNum type="arabicPeriod"/>
            </a:pPr>
            <a:r>
              <a:rPr lang="en-US" b="1" dirty="0"/>
              <a:t>In pairs, discuss and make notes on the following:</a:t>
            </a:r>
          </a:p>
          <a:p>
            <a:pPr algn="l" eaLnBrk="1" hangingPunct="1">
              <a:spcBef>
                <a:spcPct val="50000"/>
              </a:spcBef>
              <a:buFont typeface="Times" pitchFamily="64" charset="0"/>
              <a:buChar char="•"/>
            </a:pPr>
            <a:r>
              <a:rPr lang="en-US" b="1" dirty="0">
                <a:solidFill>
                  <a:srgbClr val="B20000"/>
                </a:solidFill>
              </a:rPr>
              <a:t>What is the denotative level of meaning in each image? What does each image denote?</a:t>
            </a:r>
          </a:p>
          <a:p>
            <a:pPr algn="l" eaLnBrk="1" hangingPunct="1">
              <a:spcBef>
                <a:spcPct val="50000"/>
              </a:spcBef>
              <a:buFont typeface="Times" pitchFamily="64" charset="0"/>
              <a:buChar char="•"/>
            </a:pPr>
            <a:r>
              <a:rPr lang="en-US" b="1" dirty="0">
                <a:solidFill>
                  <a:srgbClr val="B20000"/>
                </a:solidFill>
              </a:rPr>
              <a:t>What is the connotative level of meaning in each image? What does each image connote?</a:t>
            </a:r>
          </a:p>
          <a:p>
            <a:pPr algn="l" eaLnBrk="1" hangingPunct="1">
              <a:spcBef>
                <a:spcPct val="50000"/>
              </a:spcBef>
              <a:buFont typeface="Times" pitchFamily="64" charset="0"/>
              <a:buChar char="•"/>
            </a:pPr>
            <a:r>
              <a:rPr lang="en-US" b="1" dirty="0">
                <a:solidFill>
                  <a:srgbClr val="B20000"/>
                </a:solidFill>
              </a:rPr>
              <a:t>Why do you think  different images have been chosen?</a:t>
            </a:r>
          </a:p>
          <a:p>
            <a:pPr algn="l" eaLnBrk="1" hangingPunct="1">
              <a:spcBef>
                <a:spcPct val="50000"/>
              </a:spcBef>
              <a:buFont typeface="Times" pitchFamily="64" charset="0"/>
              <a:buChar char="•"/>
            </a:pPr>
            <a:r>
              <a:rPr lang="en-US" b="1" dirty="0">
                <a:solidFill>
                  <a:srgbClr val="B20000"/>
                </a:solidFill>
              </a:rPr>
              <a:t>What meanings do the images convey to audiences?</a:t>
            </a:r>
            <a:endParaRPr lang="en-US" dirty="0"/>
          </a:p>
          <a:p>
            <a:pPr algn="l" eaLnBrk="1" hangingPunct="1">
              <a:spcBef>
                <a:spcPct val="50000"/>
              </a:spcBef>
              <a:buFont typeface="Arial" charset="0"/>
              <a:buNone/>
            </a:pPr>
            <a:endParaRPr lang="en-US" sz="1400" dirty="0"/>
          </a:p>
        </p:txBody>
      </p:sp>
    </p:spTree>
    <p:extLst>
      <p:ext uri="{BB962C8B-B14F-4D97-AF65-F5344CB8AC3E}">
        <p14:creationId xmlns:p14="http://schemas.microsoft.com/office/powerpoint/2010/main" val="2355490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hangingPunct="1"/>
            <a:r>
              <a:rPr lang="en-US" smtClean="0"/>
              <a:t>Introduction to Semiotics: </a:t>
            </a:r>
            <a:r>
              <a:rPr lang="en-US" smtClean="0">
                <a:solidFill>
                  <a:srgbClr val="B20000"/>
                </a:solidFill>
              </a:rPr>
              <a:t>Written Codes</a:t>
            </a:r>
            <a:endParaRPr lang="en-US" smtClean="0"/>
          </a:p>
        </p:txBody>
      </p:sp>
      <p:sp>
        <p:nvSpPr>
          <p:cNvPr id="111619" name="Rectangle 3"/>
          <p:cNvSpPr>
            <a:spLocks noGrp="1" noChangeArrowheads="1"/>
          </p:cNvSpPr>
          <p:nvPr>
            <p:ph type="body" idx="1"/>
          </p:nvPr>
        </p:nvSpPr>
        <p:spPr/>
        <p:txBody>
          <a:bodyPr>
            <a:noAutofit/>
          </a:bodyPr>
          <a:lstStyle/>
          <a:p>
            <a:pPr eaLnBrk="1" hangingPunct="1">
              <a:spcBef>
                <a:spcPct val="0"/>
              </a:spcBef>
              <a:buFont typeface="Times" pitchFamily="64" charset="0"/>
              <a:buNone/>
            </a:pPr>
            <a:r>
              <a:rPr kumimoji="0" lang="en-GB" altLang="zh-TW" sz="4000" dirty="0" smtClean="0"/>
              <a:t>The study of written codes includes:</a:t>
            </a:r>
          </a:p>
          <a:p>
            <a:pPr eaLnBrk="1" hangingPunct="1">
              <a:spcBef>
                <a:spcPct val="0"/>
              </a:spcBef>
              <a:buFont typeface="Times" pitchFamily="64" charset="0"/>
              <a:buChar char="•"/>
            </a:pPr>
            <a:r>
              <a:rPr kumimoji="0" lang="en-GB" altLang="zh-TW" sz="4000" dirty="0" smtClean="0"/>
              <a:t>Slogans</a:t>
            </a:r>
          </a:p>
          <a:p>
            <a:pPr eaLnBrk="1" hangingPunct="1">
              <a:spcBef>
                <a:spcPct val="0"/>
              </a:spcBef>
              <a:buFont typeface="Times" pitchFamily="64" charset="0"/>
              <a:buChar char="•"/>
            </a:pPr>
            <a:r>
              <a:rPr kumimoji="0" lang="en-GB" altLang="zh-TW" sz="4000" dirty="0" smtClean="0">
                <a:solidFill>
                  <a:srgbClr val="B20000"/>
                </a:solidFill>
              </a:rPr>
              <a:t>Typeface/Font</a:t>
            </a:r>
            <a:endParaRPr kumimoji="0" lang="en-GB" altLang="zh-TW" sz="4000" dirty="0" smtClean="0"/>
          </a:p>
          <a:p>
            <a:pPr eaLnBrk="1" hangingPunct="1">
              <a:spcBef>
                <a:spcPct val="0"/>
              </a:spcBef>
              <a:buFont typeface="Times" pitchFamily="64" charset="0"/>
              <a:buChar char="•"/>
            </a:pPr>
            <a:r>
              <a:rPr kumimoji="0" lang="en-GB" altLang="zh-TW" sz="4000" dirty="0" smtClean="0"/>
              <a:t>Headlines</a:t>
            </a:r>
          </a:p>
          <a:p>
            <a:pPr eaLnBrk="1" hangingPunct="1">
              <a:spcBef>
                <a:spcPct val="0"/>
              </a:spcBef>
              <a:buFont typeface="Times" pitchFamily="64" charset="0"/>
              <a:buChar char="•"/>
            </a:pPr>
            <a:r>
              <a:rPr kumimoji="0" lang="en-GB" altLang="zh-TW" sz="4000" dirty="0" smtClean="0">
                <a:solidFill>
                  <a:srgbClr val="B20000"/>
                </a:solidFill>
              </a:rPr>
              <a:t>Captions</a:t>
            </a:r>
            <a:endParaRPr kumimoji="0" lang="en-GB" altLang="zh-TW" sz="4000" dirty="0" smtClean="0"/>
          </a:p>
          <a:p>
            <a:pPr eaLnBrk="1" hangingPunct="1">
              <a:spcBef>
                <a:spcPct val="0"/>
              </a:spcBef>
              <a:buFont typeface="Times" pitchFamily="64" charset="0"/>
              <a:buChar char="•"/>
            </a:pPr>
            <a:r>
              <a:rPr kumimoji="0" lang="en-GB" altLang="zh-TW" sz="4000" dirty="0" smtClean="0"/>
              <a:t>Style</a:t>
            </a:r>
          </a:p>
          <a:p>
            <a:pPr eaLnBrk="1" hangingPunct="1">
              <a:spcBef>
                <a:spcPct val="0"/>
              </a:spcBef>
              <a:buFont typeface="Times" pitchFamily="64" charset="0"/>
              <a:buChar char="•"/>
            </a:pPr>
            <a:r>
              <a:rPr kumimoji="0" lang="en-GB" altLang="zh-TW" sz="4000" dirty="0" smtClean="0">
                <a:solidFill>
                  <a:srgbClr val="B20000"/>
                </a:solidFill>
              </a:rPr>
              <a:t>Choice of words</a:t>
            </a:r>
            <a:endParaRPr kumimoji="0" lang="en-GB" altLang="zh-TW" sz="4000" dirty="0" smtClean="0"/>
          </a:p>
          <a:p>
            <a:pPr eaLnBrk="1" hangingPunct="1">
              <a:spcBef>
                <a:spcPct val="0"/>
              </a:spcBef>
              <a:buFont typeface="Times" pitchFamily="64" charset="0"/>
              <a:buChar char="•"/>
            </a:pPr>
            <a:r>
              <a:rPr kumimoji="0" lang="en-GB" altLang="zh-TW" sz="4000" dirty="0" smtClean="0"/>
              <a:t>Emphasis of words</a:t>
            </a:r>
            <a:endParaRPr kumimoji="0" lang="en-US" sz="4000" dirty="0" smtClean="0"/>
          </a:p>
        </p:txBody>
      </p:sp>
    </p:spTree>
    <p:extLst>
      <p:ext uri="{BB962C8B-B14F-4D97-AF65-F5344CB8AC3E}">
        <p14:creationId xmlns:p14="http://schemas.microsoft.com/office/powerpoint/2010/main" val="3250787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additive="base">
                                        <p:cTn id="7" dur="500" fill="hold"/>
                                        <p:tgtEl>
                                          <p:spTgt spid="1116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6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1619">
                                            <p:txEl>
                                              <p:pRg st="1" end="1"/>
                                            </p:txEl>
                                          </p:spTgt>
                                        </p:tgtEl>
                                        <p:attrNameLst>
                                          <p:attrName>style.visibility</p:attrName>
                                        </p:attrNameLst>
                                      </p:cBhvr>
                                      <p:to>
                                        <p:strVal val="visible"/>
                                      </p:to>
                                    </p:set>
                                    <p:anim calcmode="lin" valueType="num">
                                      <p:cBhvr additive="base">
                                        <p:cTn id="13" dur="500" fill="hold"/>
                                        <p:tgtEl>
                                          <p:spTgt spid="1116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6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1619">
                                            <p:txEl>
                                              <p:pRg st="2" end="2"/>
                                            </p:txEl>
                                          </p:spTgt>
                                        </p:tgtEl>
                                        <p:attrNameLst>
                                          <p:attrName>style.visibility</p:attrName>
                                        </p:attrNameLst>
                                      </p:cBhvr>
                                      <p:to>
                                        <p:strVal val="visible"/>
                                      </p:to>
                                    </p:set>
                                    <p:anim calcmode="lin" valueType="num">
                                      <p:cBhvr additive="base">
                                        <p:cTn id="19" dur="500" fill="hold"/>
                                        <p:tgtEl>
                                          <p:spTgt spid="1116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16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1619">
                                            <p:txEl>
                                              <p:pRg st="3" end="3"/>
                                            </p:txEl>
                                          </p:spTgt>
                                        </p:tgtEl>
                                        <p:attrNameLst>
                                          <p:attrName>style.visibility</p:attrName>
                                        </p:attrNameLst>
                                      </p:cBhvr>
                                      <p:to>
                                        <p:strVal val="visible"/>
                                      </p:to>
                                    </p:set>
                                    <p:anim calcmode="lin" valueType="num">
                                      <p:cBhvr additive="base">
                                        <p:cTn id="25" dur="500" fill="hold"/>
                                        <p:tgtEl>
                                          <p:spTgt spid="1116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16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1619">
                                            <p:txEl>
                                              <p:pRg st="4" end="4"/>
                                            </p:txEl>
                                          </p:spTgt>
                                        </p:tgtEl>
                                        <p:attrNameLst>
                                          <p:attrName>style.visibility</p:attrName>
                                        </p:attrNameLst>
                                      </p:cBhvr>
                                      <p:to>
                                        <p:strVal val="visible"/>
                                      </p:to>
                                    </p:set>
                                    <p:anim calcmode="lin" valueType="num">
                                      <p:cBhvr additive="base">
                                        <p:cTn id="31" dur="500" fill="hold"/>
                                        <p:tgtEl>
                                          <p:spTgt spid="1116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16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1619">
                                            <p:txEl>
                                              <p:pRg st="5" end="5"/>
                                            </p:txEl>
                                          </p:spTgt>
                                        </p:tgtEl>
                                        <p:attrNameLst>
                                          <p:attrName>style.visibility</p:attrName>
                                        </p:attrNameLst>
                                      </p:cBhvr>
                                      <p:to>
                                        <p:strVal val="visible"/>
                                      </p:to>
                                    </p:set>
                                    <p:anim calcmode="lin" valueType="num">
                                      <p:cBhvr additive="base">
                                        <p:cTn id="37" dur="500" fill="hold"/>
                                        <p:tgtEl>
                                          <p:spTgt spid="1116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16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1619">
                                            <p:txEl>
                                              <p:pRg st="6" end="6"/>
                                            </p:txEl>
                                          </p:spTgt>
                                        </p:tgtEl>
                                        <p:attrNameLst>
                                          <p:attrName>style.visibility</p:attrName>
                                        </p:attrNameLst>
                                      </p:cBhvr>
                                      <p:to>
                                        <p:strVal val="visible"/>
                                      </p:to>
                                    </p:set>
                                    <p:anim calcmode="lin" valueType="num">
                                      <p:cBhvr additive="base">
                                        <p:cTn id="43" dur="500" fill="hold"/>
                                        <p:tgtEl>
                                          <p:spTgt spid="11161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16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1619">
                                            <p:txEl>
                                              <p:pRg st="7" end="7"/>
                                            </p:txEl>
                                          </p:spTgt>
                                        </p:tgtEl>
                                        <p:attrNameLst>
                                          <p:attrName>style.visibility</p:attrName>
                                        </p:attrNameLst>
                                      </p:cBhvr>
                                      <p:to>
                                        <p:strVal val="visible"/>
                                      </p:to>
                                    </p:set>
                                    <p:anim calcmode="lin" valueType="num">
                                      <p:cBhvr additive="base">
                                        <p:cTn id="49" dur="500" fill="hold"/>
                                        <p:tgtEl>
                                          <p:spTgt spid="11161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161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2423" y="-27384"/>
            <a:ext cx="8229600" cy="1143000"/>
          </a:xfrm>
        </p:spPr>
        <p:txBody>
          <a:bodyPr/>
          <a:lstStyle/>
          <a:p>
            <a:pPr eaLnBrk="1" hangingPunct="1"/>
            <a:r>
              <a:rPr lang="en-US" altLang="zh-TW" dirty="0" err="1" smtClean="0"/>
              <a:t>Analysing</a:t>
            </a:r>
            <a:r>
              <a:rPr lang="en-US" altLang="zh-TW" dirty="0" smtClean="0"/>
              <a:t> Written Codes</a:t>
            </a:r>
          </a:p>
        </p:txBody>
      </p:sp>
      <p:sp>
        <p:nvSpPr>
          <p:cNvPr id="32771" name="Rectangle 3"/>
          <p:cNvSpPr>
            <a:spLocks noGrp="1" noChangeArrowheads="1"/>
          </p:cNvSpPr>
          <p:nvPr>
            <p:ph type="body" idx="1"/>
          </p:nvPr>
        </p:nvSpPr>
        <p:spPr>
          <a:xfrm>
            <a:off x="3995738" y="1340768"/>
            <a:ext cx="4462462" cy="5328592"/>
          </a:xfrm>
        </p:spPr>
        <p:txBody>
          <a:bodyPr>
            <a:normAutofit lnSpcReduction="10000"/>
          </a:bodyPr>
          <a:lstStyle/>
          <a:p>
            <a:pPr marL="609600" indent="-609600" eaLnBrk="1" hangingPunct="1">
              <a:lnSpc>
                <a:spcPct val="90000"/>
              </a:lnSpc>
              <a:buFontTx/>
              <a:buAutoNum type="arabicPeriod"/>
            </a:pPr>
            <a:r>
              <a:rPr lang="en-US" altLang="zh-TW" sz="2400" dirty="0" smtClean="0">
                <a:solidFill>
                  <a:srgbClr val="FF0066"/>
                </a:solidFill>
              </a:rPr>
              <a:t>What is </a:t>
            </a:r>
            <a:r>
              <a:rPr lang="en-US" altLang="zh-TW" sz="2400" b="1" dirty="0" smtClean="0">
                <a:solidFill>
                  <a:srgbClr val="FF0066"/>
                </a:solidFill>
              </a:rPr>
              <a:t>the title </a:t>
            </a:r>
            <a:r>
              <a:rPr lang="en-US" altLang="zh-TW" sz="2400" dirty="0" smtClean="0">
                <a:solidFill>
                  <a:srgbClr val="FF0066"/>
                </a:solidFill>
              </a:rPr>
              <a:t>of the magazine and what does this </a:t>
            </a:r>
            <a:r>
              <a:rPr lang="en-US" altLang="zh-TW" sz="2400" b="1" dirty="0" smtClean="0">
                <a:solidFill>
                  <a:srgbClr val="FF0066"/>
                </a:solidFill>
              </a:rPr>
              <a:t>connote</a:t>
            </a:r>
            <a:r>
              <a:rPr lang="en-US" altLang="zh-TW" sz="2400" dirty="0" smtClean="0">
                <a:solidFill>
                  <a:srgbClr val="FF0066"/>
                </a:solidFill>
              </a:rPr>
              <a:t>?</a:t>
            </a:r>
          </a:p>
          <a:p>
            <a:pPr marL="609600" indent="-609600" eaLnBrk="1" hangingPunct="1">
              <a:lnSpc>
                <a:spcPct val="90000"/>
              </a:lnSpc>
              <a:buFontTx/>
              <a:buAutoNum type="arabicPeriod"/>
            </a:pPr>
            <a:r>
              <a:rPr lang="en-US" altLang="zh-TW" sz="2400" dirty="0" smtClean="0"/>
              <a:t>What </a:t>
            </a:r>
            <a:r>
              <a:rPr lang="en-US" altLang="zh-TW" sz="2400" b="1" dirty="0" smtClean="0"/>
              <a:t>slogans/captions</a:t>
            </a:r>
            <a:r>
              <a:rPr lang="en-US" altLang="zh-TW" sz="2400" dirty="0" smtClean="0"/>
              <a:t> have been used?</a:t>
            </a:r>
          </a:p>
          <a:p>
            <a:pPr marL="609600" indent="-609600" eaLnBrk="1" hangingPunct="1">
              <a:lnSpc>
                <a:spcPct val="90000"/>
              </a:lnSpc>
              <a:buFontTx/>
              <a:buAutoNum type="arabicPeriod"/>
            </a:pPr>
            <a:r>
              <a:rPr lang="en-US" altLang="zh-TW" sz="2400" dirty="0" smtClean="0">
                <a:solidFill>
                  <a:srgbClr val="FF0066"/>
                </a:solidFill>
              </a:rPr>
              <a:t>What </a:t>
            </a:r>
            <a:r>
              <a:rPr lang="en-US" altLang="zh-TW" sz="2400" b="1" dirty="0" err="1" smtClean="0">
                <a:solidFill>
                  <a:srgbClr val="FF0066"/>
                </a:solidFill>
              </a:rPr>
              <a:t>colours</a:t>
            </a:r>
            <a:r>
              <a:rPr lang="en-US" altLang="zh-TW" sz="2400" dirty="0" smtClean="0">
                <a:solidFill>
                  <a:srgbClr val="FF0066"/>
                </a:solidFill>
              </a:rPr>
              <a:t> are used and what do they </a:t>
            </a:r>
            <a:r>
              <a:rPr lang="en-US" altLang="zh-TW" sz="2400" b="1" dirty="0" smtClean="0">
                <a:solidFill>
                  <a:srgbClr val="FF0066"/>
                </a:solidFill>
              </a:rPr>
              <a:t>connote</a:t>
            </a:r>
            <a:r>
              <a:rPr lang="en-US" altLang="zh-TW" sz="2400" dirty="0" smtClean="0">
                <a:solidFill>
                  <a:srgbClr val="FF0066"/>
                </a:solidFill>
              </a:rPr>
              <a:t>?</a:t>
            </a:r>
          </a:p>
          <a:p>
            <a:pPr marL="609600" indent="-609600" eaLnBrk="1" hangingPunct="1">
              <a:lnSpc>
                <a:spcPct val="90000"/>
              </a:lnSpc>
              <a:buFontTx/>
              <a:buAutoNum type="arabicPeriod"/>
            </a:pPr>
            <a:r>
              <a:rPr lang="en-US" altLang="zh-TW" sz="2400" dirty="0" smtClean="0"/>
              <a:t>What </a:t>
            </a:r>
            <a:r>
              <a:rPr lang="en-US" altLang="zh-TW" sz="2400" b="1" dirty="0" smtClean="0"/>
              <a:t>font</a:t>
            </a:r>
            <a:r>
              <a:rPr lang="en-US" altLang="zh-TW" sz="2400" dirty="0" smtClean="0"/>
              <a:t> has been used and what does this </a:t>
            </a:r>
            <a:r>
              <a:rPr lang="en-US" altLang="zh-TW" sz="2400" b="1" dirty="0" smtClean="0"/>
              <a:t>connote?</a:t>
            </a:r>
          </a:p>
          <a:p>
            <a:pPr marL="609600" indent="-609600" eaLnBrk="1" hangingPunct="1">
              <a:lnSpc>
                <a:spcPct val="90000"/>
              </a:lnSpc>
              <a:buFontTx/>
              <a:buAutoNum type="arabicPeriod"/>
            </a:pPr>
            <a:r>
              <a:rPr lang="en-US" altLang="zh-TW" sz="2400" dirty="0" smtClean="0">
                <a:solidFill>
                  <a:srgbClr val="FF0066"/>
                </a:solidFill>
              </a:rPr>
              <a:t>What </a:t>
            </a:r>
            <a:r>
              <a:rPr lang="en-US" altLang="zh-TW" sz="2400" b="1" dirty="0" smtClean="0">
                <a:solidFill>
                  <a:srgbClr val="FF0066"/>
                </a:solidFill>
              </a:rPr>
              <a:t>words</a:t>
            </a:r>
            <a:r>
              <a:rPr lang="en-US" altLang="zh-TW" sz="2400" dirty="0" smtClean="0">
                <a:solidFill>
                  <a:srgbClr val="FF0066"/>
                </a:solidFill>
              </a:rPr>
              <a:t> have been chosen? Why do you think they have been chosen?</a:t>
            </a:r>
          </a:p>
          <a:p>
            <a:pPr marL="609600" indent="-609600" eaLnBrk="1" hangingPunct="1">
              <a:lnSpc>
                <a:spcPct val="90000"/>
              </a:lnSpc>
              <a:buFontTx/>
              <a:buAutoNum type="arabicPeriod"/>
            </a:pPr>
            <a:r>
              <a:rPr lang="en-US" altLang="zh-TW" sz="2400" dirty="0" smtClean="0"/>
              <a:t>What words are </a:t>
            </a:r>
            <a:r>
              <a:rPr lang="en-US" altLang="zh-TW" sz="2400" b="1" dirty="0" err="1" smtClean="0"/>
              <a:t>emphasised</a:t>
            </a:r>
            <a:r>
              <a:rPr lang="en-US" altLang="zh-TW" sz="2400" dirty="0" smtClean="0"/>
              <a:t> and why do you think they have been </a:t>
            </a:r>
            <a:r>
              <a:rPr lang="en-US" altLang="zh-TW" sz="2400" dirty="0" err="1" smtClean="0"/>
              <a:t>emphasised</a:t>
            </a:r>
            <a:r>
              <a:rPr lang="en-US" altLang="zh-TW" sz="2400" dirty="0" smtClean="0"/>
              <a:t>?</a:t>
            </a:r>
          </a:p>
          <a:p>
            <a:pPr marL="609600" indent="-609600" eaLnBrk="1" hangingPunct="1">
              <a:lnSpc>
                <a:spcPct val="90000"/>
              </a:lnSpc>
              <a:buFontTx/>
              <a:buAutoNum type="arabicPeriod"/>
            </a:pPr>
            <a:endParaRPr lang="en-US" altLang="zh-TW" sz="1800" dirty="0" smtClean="0"/>
          </a:p>
          <a:p>
            <a:pPr marL="609600" indent="-609600" eaLnBrk="1" hangingPunct="1">
              <a:lnSpc>
                <a:spcPct val="90000"/>
              </a:lnSpc>
              <a:buFontTx/>
              <a:buAutoNum type="arabicPeriod"/>
            </a:pPr>
            <a:endParaRPr lang="en-US" altLang="zh-TW" sz="1800" dirty="0" smtClean="0"/>
          </a:p>
        </p:txBody>
      </p:sp>
      <p:pic>
        <p:nvPicPr>
          <p:cNvPr id="18434" name="Picture 2" descr="http://3.bp.blogspot.com/_s4uTO1jJTbo/TGA_BOKcwhI/AAAAAAAAA54/WUfyzJslUU0/s1600/gq+magaz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3358"/>
            <a:ext cx="4091518" cy="588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482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sz="quarter"/>
          </p:nvPr>
        </p:nvSpPr>
        <p:spPr>
          <a:xfrm>
            <a:off x="684213" y="332656"/>
            <a:ext cx="7772400" cy="1143000"/>
          </a:xfrm>
        </p:spPr>
        <p:txBody>
          <a:bodyPr/>
          <a:lstStyle/>
          <a:p>
            <a:pPr eaLnBrk="1" hangingPunct="1"/>
            <a:r>
              <a:rPr lang="en-US" altLang="zh-TW" sz="4000" dirty="0" smtClean="0"/>
              <a:t>Fonts:</a:t>
            </a:r>
            <a:br>
              <a:rPr lang="en-US" altLang="zh-TW" sz="4000" dirty="0" smtClean="0"/>
            </a:br>
            <a:r>
              <a:rPr lang="en-US" altLang="zh-TW" sz="2800" dirty="0" smtClean="0"/>
              <a:t>What do the following fonts connote/signify?</a:t>
            </a:r>
            <a:endParaRPr lang="en-US" altLang="zh-TW" sz="4000" dirty="0" smtClean="0"/>
          </a:p>
        </p:txBody>
      </p:sp>
      <p:pic>
        <p:nvPicPr>
          <p:cNvPr id="143367" name="Picture 7" descr="MI3%20logo"/>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076825" y="2276475"/>
            <a:ext cx="3240088" cy="1423988"/>
          </a:xfrm>
          <a:noFill/>
        </p:spPr>
      </p:pic>
      <p:pic>
        <p:nvPicPr>
          <p:cNvPr id="143374" name="Picture 14" descr="logo"/>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563938" y="3716338"/>
            <a:ext cx="2881312" cy="1800225"/>
          </a:xfrm>
        </p:spPr>
      </p:pic>
      <p:pic>
        <p:nvPicPr>
          <p:cNvPr id="143376" name="Picture 16" descr="buffy_logo"/>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6300788" y="4292600"/>
            <a:ext cx="2312987" cy="1587500"/>
          </a:xfrm>
          <a:noFill/>
        </p:spPr>
      </p:pic>
      <p:pic>
        <p:nvPicPr>
          <p:cNvPr id="143365" name="Picture 5" descr="cosmo_gir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2060575"/>
            <a:ext cx="2195512"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2" name="Picture 22" descr="mtv-logo-gelb-rot-freige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138" y="2276475"/>
            <a:ext cx="16160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5" name="Picture 25" descr="LOST_logo"/>
          <p:cNvPicPr>
            <a:picLocks noGrp="1" noChangeAspect="1" noChangeArrowheads="1"/>
          </p:cNvPicPr>
          <p:nvPr>
            <p:ph sz="quarter" idx="4"/>
          </p:nvPr>
        </p:nvPicPr>
        <p:blipFill>
          <a:blip r:embed="rId7">
            <a:extLst>
              <a:ext uri="{28A0092B-C50C-407E-A947-70E740481C1C}">
                <a14:useLocalDpi xmlns:a14="http://schemas.microsoft.com/office/drawing/2010/main" val="0"/>
              </a:ext>
            </a:extLst>
          </a:blip>
          <a:srcRect/>
          <a:stretch>
            <a:fillRect/>
          </a:stretch>
        </p:blipFill>
        <p:spPr>
          <a:xfrm>
            <a:off x="468313" y="3789363"/>
            <a:ext cx="3240087" cy="2295525"/>
          </a:xfrm>
          <a:noFill/>
        </p:spPr>
      </p:pic>
    </p:spTree>
    <p:extLst>
      <p:ext uri="{BB962C8B-B14F-4D97-AF65-F5344CB8AC3E}">
        <p14:creationId xmlns:p14="http://schemas.microsoft.com/office/powerpoint/2010/main" val="950769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43365"/>
                                        </p:tgtEl>
                                        <p:attrNameLst>
                                          <p:attrName>style.visibility</p:attrName>
                                        </p:attrNameLst>
                                      </p:cBhvr>
                                      <p:to>
                                        <p:strVal val="visible"/>
                                      </p:to>
                                    </p:set>
                                    <p:animEffect transition="in" filter="slide(fromBottom)">
                                      <p:cBhvr>
                                        <p:cTn id="7" dur="500"/>
                                        <p:tgtEl>
                                          <p:spTgt spid="143365"/>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143382"/>
                                        </p:tgtEl>
                                        <p:attrNameLst>
                                          <p:attrName>style.visibility</p:attrName>
                                        </p:attrNameLst>
                                      </p:cBhvr>
                                      <p:to>
                                        <p:strVal val="visible"/>
                                      </p:to>
                                    </p:set>
                                    <p:animEffect transition="in" filter="slide(fromBottom)">
                                      <p:cBhvr>
                                        <p:cTn id="11" dur="500"/>
                                        <p:tgtEl>
                                          <p:spTgt spid="143382"/>
                                        </p:tgtEl>
                                      </p:cBhvr>
                                    </p:animEffect>
                                  </p:childTnLst>
                                </p:cTn>
                              </p:par>
                            </p:childTnLst>
                          </p:cTn>
                        </p:par>
                        <p:par>
                          <p:cTn id="12" fill="hold" nodeType="afterGroup">
                            <p:stCondLst>
                              <p:cond delay="1000"/>
                            </p:stCondLst>
                            <p:childTnLst>
                              <p:par>
                                <p:cTn id="13" presetID="12" presetClass="entr" presetSubtype="4" fill="hold" nodeType="afterEffect">
                                  <p:stCondLst>
                                    <p:cond delay="0"/>
                                  </p:stCondLst>
                                  <p:childTnLst>
                                    <p:set>
                                      <p:cBhvr>
                                        <p:cTn id="14" dur="1" fill="hold">
                                          <p:stCondLst>
                                            <p:cond delay="0"/>
                                          </p:stCondLst>
                                        </p:cTn>
                                        <p:tgtEl>
                                          <p:spTgt spid="143367"/>
                                        </p:tgtEl>
                                        <p:attrNameLst>
                                          <p:attrName>style.visibility</p:attrName>
                                        </p:attrNameLst>
                                      </p:cBhvr>
                                      <p:to>
                                        <p:strVal val="visible"/>
                                      </p:to>
                                    </p:set>
                                    <p:animEffect transition="in" filter="slide(fromBottom)">
                                      <p:cBhvr>
                                        <p:cTn id="15" dur="500"/>
                                        <p:tgtEl>
                                          <p:spTgt spid="143367"/>
                                        </p:tgtEl>
                                      </p:cBhvr>
                                    </p:animEffect>
                                  </p:childTnLst>
                                </p:cTn>
                              </p:par>
                            </p:childTnLst>
                          </p:cTn>
                        </p:par>
                        <p:par>
                          <p:cTn id="16" fill="hold" nodeType="afterGroup">
                            <p:stCondLst>
                              <p:cond delay="1500"/>
                            </p:stCondLst>
                            <p:childTnLst>
                              <p:par>
                                <p:cTn id="17" presetID="12" presetClass="entr" presetSubtype="4" fill="hold" nodeType="afterEffect">
                                  <p:stCondLst>
                                    <p:cond delay="0"/>
                                  </p:stCondLst>
                                  <p:childTnLst>
                                    <p:set>
                                      <p:cBhvr>
                                        <p:cTn id="18" dur="1" fill="hold">
                                          <p:stCondLst>
                                            <p:cond delay="0"/>
                                          </p:stCondLst>
                                        </p:cTn>
                                        <p:tgtEl>
                                          <p:spTgt spid="143385"/>
                                        </p:tgtEl>
                                        <p:attrNameLst>
                                          <p:attrName>style.visibility</p:attrName>
                                        </p:attrNameLst>
                                      </p:cBhvr>
                                      <p:to>
                                        <p:strVal val="visible"/>
                                      </p:to>
                                    </p:set>
                                    <p:animEffect transition="in" filter="slide(fromBottom)">
                                      <p:cBhvr>
                                        <p:cTn id="19" dur="500"/>
                                        <p:tgtEl>
                                          <p:spTgt spid="143385"/>
                                        </p:tgtEl>
                                      </p:cBhvr>
                                    </p:animEffect>
                                  </p:childTnLst>
                                </p:cTn>
                              </p:par>
                            </p:childTnLst>
                          </p:cTn>
                        </p:par>
                        <p:par>
                          <p:cTn id="20" fill="hold" nodeType="afterGroup">
                            <p:stCondLst>
                              <p:cond delay="2000"/>
                            </p:stCondLst>
                            <p:childTnLst>
                              <p:par>
                                <p:cTn id="21" presetID="12" presetClass="entr" presetSubtype="4" fill="hold" nodeType="afterEffect">
                                  <p:stCondLst>
                                    <p:cond delay="0"/>
                                  </p:stCondLst>
                                  <p:childTnLst>
                                    <p:set>
                                      <p:cBhvr>
                                        <p:cTn id="22" dur="1" fill="hold">
                                          <p:stCondLst>
                                            <p:cond delay="0"/>
                                          </p:stCondLst>
                                        </p:cTn>
                                        <p:tgtEl>
                                          <p:spTgt spid="143374"/>
                                        </p:tgtEl>
                                        <p:attrNameLst>
                                          <p:attrName>style.visibility</p:attrName>
                                        </p:attrNameLst>
                                      </p:cBhvr>
                                      <p:to>
                                        <p:strVal val="visible"/>
                                      </p:to>
                                    </p:set>
                                    <p:animEffect transition="in" filter="slide(fromBottom)">
                                      <p:cBhvr>
                                        <p:cTn id="23" dur="500"/>
                                        <p:tgtEl>
                                          <p:spTgt spid="143374"/>
                                        </p:tgtEl>
                                      </p:cBhvr>
                                    </p:animEffect>
                                  </p:childTnLst>
                                </p:cTn>
                              </p:par>
                            </p:childTnLst>
                          </p:cTn>
                        </p:par>
                        <p:par>
                          <p:cTn id="24" fill="hold" nodeType="afterGroup">
                            <p:stCondLst>
                              <p:cond delay="2500"/>
                            </p:stCondLst>
                            <p:childTnLst>
                              <p:par>
                                <p:cTn id="25" presetID="12" presetClass="entr" presetSubtype="4" fill="hold" nodeType="afterEffect">
                                  <p:stCondLst>
                                    <p:cond delay="0"/>
                                  </p:stCondLst>
                                  <p:childTnLst>
                                    <p:set>
                                      <p:cBhvr>
                                        <p:cTn id="26" dur="1" fill="hold">
                                          <p:stCondLst>
                                            <p:cond delay="0"/>
                                          </p:stCondLst>
                                        </p:cTn>
                                        <p:tgtEl>
                                          <p:spTgt spid="143376"/>
                                        </p:tgtEl>
                                        <p:attrNameLst>
                                          <p:attrName>style.visibility</p:attrName>
                                        </p:attrNameLst>
                                      </p:cBhvr>
                                      <p:to>
                                        <p:strVal val="visible"/>
                                      </p:to>
                                    </p:set>
                                    <p:animEffect transition="in" filter="slide(fromBottom)">
                                      <p:cBhvr>
                                        <p:cTn id="27" dur="500"/>
                                        <p:tgtEl>
                                          <p:spTgt spid="143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zh-TW" altLang="en-US" smtClean="0"/>
          </a:p>
        </p:txBody>
      </p:sp>
      <p:sp>
        <p:nvSpPr>
          <p:cNvPr id="36867" name="Rectangle 3"/>
          <p:cNvSpPr>
            <a:spLocks noGrp="1" noChangeArrowheads="1"/>
          </p:cNvSpPr>
          <p:nvPr>
            <p:ph type="body" idx="1"/>
          </p:nvPr>
        </p:nvSpPr>
        <p:spPr/>
        <p:txBody>
          <a:bodyPr/>
          <a:lstStyle/>
          <a:p>
            <a:pPr eaLnBrk="1" hangingPunct="1"/>
            <a:endParaRPr lang="zh-TW" altLang="en-US" smtClean="0"/>
          </a:p>
        </p:txBody>
      </p:sp>
      <p:pic>
        <p:nvPicPr>
          <p:cNvPr id="36868" name="Picture 7" descr="davidoff_Cool%20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0"/>
            <a:ext cx="5546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00" name="Oval 8"/>
          <p:cNvSpPr>
            <a:spLocks noChangeArrowheads="1"/>
          </p:cNvSpPr>
          <p:nvPr/>
        </p:nvSpPr>
        <p:spPr bwMode="auto">
          <a:xfrm>
            <a:off x="539750" y="476250"/>
            <a:ext cx="2376488" cy="1873250"/>
          </a:xfrm>
          <a:prstGeom prst="ellipse">
            <a:avLst/>
          </a:prstGeom>
          <a:solidFill>
            <a:srgbClr val="CCFFFF"/>
          </a:solidFill>
          <a:ln w="38100">
            <a:solidFill>
              <a:schemeClr val="tx1"/>
            </a:solidFill>
            <a:round/>
            <a:headEnd/>
            <a:tailEnd/>
          </a:ln>
        </p:spPr>
        <p:txBody>
          <a:bodyPr anchor="ctr"/>
          <a:lstStyle/>
          <a:p>
            <a:r>
              <a:rPr lang="en-US" altLang="zh-TW" sz="1400">
                <a:ea typeface="新細明體" pitchFamily="64" charset="-120"/>
              </a:rPr>
              <a:t>SIGNIFIER: </a:t>
            </a:r>
            <a:r>
              <a:rPr lang="en-US" altLang="zh-TW" sz="1400" b="1">
                <a:ea typeface="新細明體" pitchFamily="64" charset="-120"/>
              </a:rPr>
              <a:t>Water/Ocean Wave</a:t>
            </a:r>
          </a:p>
          <a:p>
            <a:r>
              <a:rPr lang="en-US" altLang="zh-TW" sz="1400">
                <a:ea typeface="新細明體" pitchFamily="64" charset="-120"/>
              </a:rPr>
              <a:t>SIGNIFIES:</a:t>
            </a:r>
          </a:p>
          <a:p>
            <a:r>
              <a:rPr lang="en-US" altLang="zh-TW" sz="1400">
                <a:ea typeface="新細明體" pitchFamily="64" charset="-120"/>
              </a:rPr>
              <a:t>Wild, Stormy, Natural, Earthly</a:t>
            </a:r>
          </a:p>
          <a:p>
            <a:r>
              <a:rPr lang="en-US" altLang="zh-TW">
                <a:ea typeface="新細明體" pitchFamily="64" charset="-120"/>
              </a:rPr>
              <a:t> </a:t>
            </a:r>
          </a:p>
        </p:txBody>
      </p:sp>
      <p:sp>
        <p:nvSpPr>
          <p:cNvPr id="161801" name="Oval 9"/>
          <p:cNvSpPr>
            <a:spLocks noChangeArrowheads="1"/>
          </p:cNvSpPr>
          <p:nvPr/>
        </p:nvSpPr>
        <p:spPr bwMode="auto">
          <a:xfrm>
            <a:off x="6948488" y="3141663"/>
            <a:ext cx="2016125" cy="1728787"/>
          </a:xfrm>
          <a:prstGeom prst="ellipse">
            <a:avLst/>
          </a:prstGeom>
          <a:solidFill>
            <a:srgbClr val="CCFFFF"/>
          </a:solidFill>
          <a:ln w="38100">
            <a:solidFill>
              <a:schemeClr val="tx1"/>
            </a:solidFill>
            <a:round/>
            <a:headEnd/>
            <a:tailEnd/>
          </a:ln>
        </p:spPr>
        <p:txBody>
          <a:bodyPr anchor="ctr"/>
          <a:lstStyle/>
          <a:p>
            <a:r>
              <a:rPr lang="en-US" altLang="zh-TW" sz="1400">
                <a:ea typeface="新細明體" pitchFamily="64" charset="-120"/>
              </a:rPr>
              <a:t>SIGNIFIER: </a:t>
            </a:r>
            <a:r>
              <a:rPr lang="en-US" altLang="zh-TW" sz="1400" b="1">
                <a:ea typeface="新細明體" pitchFamily="64" charset="-120"/>
              </a:rPr>
              <a:t>Words ‘Cool Water’</a:t>
            </a:r>
          </a:p>
          <a:p>
            <a:r>
              <a:rPr lang="en-US" altLang="zh-TW" sz="1400">
                <a:ea typeface="新細明體" pitchFamily="64" charset="-120"/>
              </a:rPr>
              <a:t>SIGNIFIES:</a:t>
            </a:r>
          </a:p>
          <a:p>
            <a:r>
              <a:rPr lang="en-US" altLang="zh-TW" sz="1400">
                <a:ea typeface="新細明體" pitchFamily="64" charset="-120"/>
              </a:rPr>
              <a:t>Refreshing, different,</a:t>
            </a:r>
            <a:r>
              <a:rPr lang="en-US" altLang="zh-TW">
                <a:ea typeface="新細明體" pitchFamily="64" charset="-120"/>
              </a:rPr>
              <a:t> </a:t>
            </a:r>
          </a:p>
          <a:p>
            <a:r>
              <a:rPr lang="en-US" altLang="zh-TW">
                <a:ea typeface="新細明體" pitchFamily="64" charset="-120"/>
              </a:rPr>
              <a:t> </a:t>
            </a:r>
          </a:p>
        </p:txBody>
      </p:sp>
      <p:sp>
        <p:nvSpPr>
          <p:cNvPr id="161802" name="Oval 10"/>
          <p:cNvSpPr>
            <a:spLocks noChangeArrowheads="1"/>
          </p:cNvSpPr>
          <p:nvPr/>
        </p:nvSpPr>
        <p:spPr bwMode="auto">
          <a:xfrm>
            <a:off x="2771775" y="4797425"/>
            <a:ext cx="2233613" cy="1844675"/>
          </a:xfrm>
          <a:prstGeom prst="ellipse">
            <a:avLst/>
          </a:prstGeom>
          <a:solidFill>
            <a:srgbClr val="CCFFFF"/>
          </a:solidFill>
          <a:ln w="38100">
            <a:solidFill>
              <a:schemeClr val="tx1"/>
            </a:solidFill>
            <a:round/>
            <a:headEnd/>
            <a:tailEnd/>
          </a:ln>
        </p:spPr>
        <p:txBody>
          <a:bodyPr anchor="ctr"/>
          <a:lstStyle/>
          <a:p>
            <a:r>
              <a:rPr lang="en-US" altLang="zh-TW" sz="1400">
                <a:ea typeface="新細明體" pitchFamily="64" charset="-120"/>
              </a:rPr>
              <a:t>SIGNIFIER: </a:t>
            </a:r>
            <a:r>
              <a:rPr lang="en-US" altLang="zh-TW" sz="1400" b="1">
                <a:ea typeface="新細明體" pitchFamily="64" charset="-120"/>
              </a:rPr>
              <a:t>Droplets on Bottle</a:t>
            </a:r>
          </a:p>
          <a:p>
            <a:r>
              <a:rPr lang="en-US" altLang="zh-TW" sz="1400">
                <a:ea typeface="新細明體" pitchFamily="64" charset="-120"/>
              </a:rPr>
              <a:t>SIGNIFIES:</a:t>
            </a:r>
          </a:p>
          <a:p>
            <a:r>
              <a:rPr lang="en-US" altLang="zh-TW" sz="1400">
                <a:ea typeface="新細明體" pitchFamily="64" charset="-120"/>
              </a:rPr>
              <a:t>Cool, chilled appearance, almost drinkable</a:t>
            </a:r>
            <a:r>
              <a:rPr lang="en-US" altLang="zh-TW">
                <a:ea typeface="新細明體" pitchFamily="64" charset="-120"/>
              </a:rPr>
              <a:t> </a:t>
            </a:r>
          </a:p>
        </p:txBody>
      </p:sp>
      <p:sp>
        <p:nvSpPr>
          <p:cNvPr id="161803" name="Oval 11"/>
          <p:cNvSpPr>
            <a:spLocks noChangeArrowheads="1"/>
          </p:cNvSpPr>
          <p:nvPr/>
        </p:nvSpPr>
        <p:spPr bwMode="auto">
          <a:xfrm>
            <a:off x="395288" y="2997200"/>
            <a:ext cx="2376487" cy="1873250"/>
          </a:xfrm>
          <a:prstGeom prst="ellipse">
            <a:avLst/>
          </a:prstGeom>
          <a:solidFill>
            <a:srgbClr val="CCFFFF"/>
          </a:solidFill>
          <a:ln w="38100">
            <a:solidFill>
              <a:schemeClr val="tx1"/>
            </a:solidFill>
            <a:round/>
            <a:headEnd/>
            <a:tailEnd/>
          </a:ln>
        </p:spPr>
        <p:txBody>
          <a:bodyPr anchor="ctr"/>
          <a:lstStyle/>
          <a:p>
            <a:r>
              <a:rPr lang="en-US" altLang="zh-TW" sz="1400">
                <a:ea typeface="新細明體" pitchFamily="64" charset="-120"/>
              </a:rPr>
              <a:t>SIGNIFIER: </a:t>
            </a:r>
          </a:p>
          <a:p>
            <a:r>
              <a:rPr lang="en-US" altLang="zh-TW" sz="1400" b="1">
                <a:ea typeface="新細明體" pitchFamily="64" charset="-120"/>
              </a:rPr>
              <a:t>Mans Naked Torso</a:t>
            </a:r>
          </a:p>
          <a:p>
            <a:r>
              <a:rPr lang="en-US" altLang="zh-TW" sz="1400">
                <a:ea typeface="新細明體" pitchFamily="64" charset="-120"/>
              </a:rPr>
              <a:t>SIGNIFIES:</a:t>
            </a:r>
          </a:p>
          <a:p>
            <a:r>
              <a:rPr lang="en-US" altLang="zh-TW" sz="1400">
                <a:ea typeface="新細明體" pitchFamily="64" charset="-120"/>
              </a:rPr>
              <a:t>Natural, angelic, pure, toned, ideal, masculine</a:t>
            </a:r>
            <a:r>
              <a:rPr lang="en-US" altLang="zh-TW">
                <a:ea typeface="新細明體" pitchFamily="64" charset="-120"/>
              </a:rPr>
              <a:t>, </a:t>
            </a:r>
            <a:r>
              <a:rPr lang="en-US" altLang="zh-TW" sz="1400">
                <a:ea typeface="新細明體" pitchFamily="64" charset="-120"/>
              </a:rPr>
              <a:t>adonis</a:t>
            </a:r>
          </a:p>
        </p:txBody>
      </p:sp>
      <p:sp>
        <p:nvSpPr>
          <p:cNvPr id="161804" name="Oval 12"/>
          <p:cNvSpPr>
            <a:spLocks noChangeArrowheads="1"/>
          </p:cNvSpPr>
          <p:nvPr/>
        </p:nvSpPr>
        <p:spPr bwMode="auto">
          <a:xfrm>
            <a:off x="6443663" y="836613"/>
            <a:ext cx="2700337" cy="2016125"/>
          </a:xfrm>
          <a:prstGeom prst="ellipse">
            <a:avLst/>
          </a:prstGeom>
          <a:solidFill>
            <a:srgbClr val="CCFFFF"/>
          </a:solidFill>
          <a:ln w="38100">
            <a:solidFill>
              <a:schemeClr val="tx1"/>
            </a:solidFill>
            <a:round/>
            <a:headEnd/>
            <a:tailEnd/>
          </a:ln>
        </p:spPr>
        <p:txBody>
          <a:bodyPr anchor="ctr"/>
          <a:lstStyle/>
          <a:p>
            <a:r>
              <a:rPr lang="en-US" altLang="zh-TW" sz="1400">
                <a:ea typeface="新細明體" pitchFamily="64" charset="-120"/>
              </a:rPr>
              <a:t>SIGNIFIER: </a:t>
            </a:r>
          </a:p>
          <a:p>
            <a:r>
              <a:rPr lang="en-US" altLang="zh-TW" sz="1400" b="1">
                <a:ea typeface="新細明體" pitchFamily="64" charset="-120"/>
              </a:rPr>
              <a:t>Facial Expression/Body Language</a:t>
            </a:r>
          </a:p>
          <a:p>
            <a:r>
              <a:rPr lang="en-US" altLang="zh-TW" sz="1400">
                <a:ea typeface="新細明體" pitchFamily="64" charset="-120"/>
              </a:rPr>
              <a:t>SIGNIFIES:</a:t>
            </a:r>
          </a:p>
          <a:p>
            <a:r>
              <a:rPr lang="en-US" altLang="zh-TW" sz="1400">
                <a:ea typeface="新細明體" pitchFamily="64" charset="-120"/>
              </a:rPr>
              <a:t>Ecstatic, pleasure lost in ecstacy, laid back, inviting</a:t>
            </a:r>
            <a:r>
              <a:rPr lang="en-US" altLang="zh-TW">
                <a:ea typeface="新細明體" pitchFamily="64" charset="-120"/>
              </a:rPr>
              <a:t> </a:t>
            </a:r>
          </a:p>
        </p:txBody>
      </p:sp>
      <p:sp>
        <p:nvSpPr>
          <p:cNvPr id="161805" name="Oval 13"/>
          <p:cNvSpPr>
            <a:spLocks noChangeArrowheads="1"/>
          </p:cNvSpPr>
          <p:nvPr/>
        </p:nvSpPr>
        <p:spPr bwMode="auto">
          <a:xfrm>
            <a:off x="7127875" y="5129213"/>
            <a:ext cx="2016125" cy="1728787"/>
          </a:xfrm>
          <a:prstGeom prst="ellipse">
            <a:avLst/>
          </a:prstGeom>
          <a:solidFill>
            <a:srgbClr val="CCFFFF"/>
          </a:solidFill>
          <a:ln w="38100">
            <a:solidFill>
              <a:schemeClr val="tx1"/>
            </a:solidFill>
            <a:round/>
            <a:headEnd/>
            <a:tailEnd/>
          </a:ln>
        </p:spPr>
        <p:txBody>
          <a:bodyPr anchor="ctr"/>
          <a:lstStyle/>
          <a:p>
            <a:r>
              <a:rPr lang="en-US" altLang="zh-TW" sz="1200">
                <a:ea typeface="新細明體" pitchFamily="64" charset="-120"/>
              </a:rPr>
              <a:t>SIGNIFIER: </a:t>
            </a:r>
            <a:r>
              <a:rPr lang="en-US" altLang="zh-TW" sz="1200" b="1">
                <a:ea typeface="新細明體" pitchFamily="64" charset="-120"/>
              </a:rPr>
              <a:t>Calligraphy Style Font</a:t>
            </a:r>
          </a:p>
          <a:p>
            <a:r>
              <a:rPr lang="en-US" altLang="zh-TW" sz="1200">
                <a:ea typeface="新細明體" pitchFamily="64" charset="-120"/>
              </a:rPr>
              <a:t>SIGNIFIES:</a:t>
            </a:r>
          </a:p>
          <a:p>
            <a:r>
              <a:rPr lang="en-US" altLang="zh-TW" sz="1200">
                <a:ea typeface="新細明體" pitchFamily="64" charset="-120"/>
              </a:rPr>
              <a:t>Classic, timeless, expensive tastes</a:t>
            </a:r>
            <a:r>
              <a:rPr lang="en-US" altLang="zh-TW">
                <a:ea typeface="新細明體" pitchFamily="64" charset="-120"/>
              </a:rPr>
              <a:t> </a:t>
            </a:r>
          </a:p>
          <a:p>
            <a:r>
              <a:rPr lang="en-US" altLang="zh-TW">
                <a:ea typeface="新細明體" pitchFamily="64" charset="-120"/>
              </a:rPr>
              <a:t> </a:t>
            </a:r>
          </a:p>
        </p:txBody>
      </p:sp>
      <p:sp>
        <p:nvSpPr>
          <p:cNvPr id="161806" name="Line 14"/>
          <p:cNvSpPr>
            <a:spLocks noChangeShapeType="1"/>
          </p:cNvSpPr>
          <p:nvPr/>
        </p:nvSpPr>
        <p:spPr bwMode="auto">
          <a:xfrm>
            <a:off x="5003800" y="5661025"/>
            <a:ext cx="12239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61807" name="Line 15"/>
          <p:cNvSpPr>
            <a:spLocks noChangeShapeType="1"/>
          </p:cNvSpPr>
          <p:nvPr/>
        </p:nvSpPr>
        <p:spPr bwMode="auto">
          <a:xfrm flipV="1">
            <a:off x="2700338" y="2852738"/>
            <a:ext cx="1366837" cy="7921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61808" name="Line 16"/>
          <p:cNvSpPr>
            <a:spLocks noChangeShapeType="1"/>
          </p:cNvSpPr>
          <p:nvPr/>
        </p:nvSpPr>
        <p:spPr bwMode="auto">
          <a:xfrm flipV="1">
            <a:off x="2916238" y="692150"/>
            <a:ext cx="1368425" cy="57626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61809" name="Line 17"/>
          <p:cNvSpPr>
            <a:spLocks noChangeShapeType="1"/>
          </p:cNvSpPr>
          <p:nvPr/>
        </p:nvSpPr>
        <p:spPr bwMode="auto">
          <a:xfrm flipH="1" flipV="1">
            <a:off x="6588125" y="5373688"/>
            <a:ext cx="720725" cy="1428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61810" name="Line 18"/>
          <p:cNvSpPr>
            <a:spLocks noChangeShapeType="1"/>
          </p:cNvSpPr>
          <p:nvPr/>
        </p:nvSpPr>
        <p:spPr bwMode="auto">
          <a:xfrm flipH="1">
            <a:off x="6227763" y="4292600"/>
            <a:ext cx="792162" cy="9366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61812" name="Line 20"/>
          <p:cNvSpPr>
            <a:spLocks noChangeShapeType="1"/>
          </p:cNvSpPr>
          <p:nvPr/>
        </p:nvSpPr>
        <p:spPr bwMode="auto">
          <a:xfrm flipH="1" flipV="1">
            <a:off x="6227763" y="1125538"/>
            <a:ext cx="360362" cy="287337"/>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3349195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1804"/>
                                        </p:tgtEl>
                                        <p:attrNameLst>
                                          <p:attrName>style.visibility</p:attrName>
                                        </p:attrNameLst>
                                      </p:cBhvr>
                                      <p:to>
                                        <p:strVal val="visible"/>
                                      </p:to>
                                    </p:set>
                                    <p:animEffect transition="in" filter="circle(in)">
                                      <p:cBhvr>
                                        <p:cTn id="7" dur="500"/>
                                        <p:tgtEl>
                                          <p:spTgt spid="1618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61812"/>
                                        </p:tgtEl>
                                        <p:attrNameLst>
                                          <p:attrName>style.visibility</p:attrName>
                                        </p:attrNameLst>
                                      </p:cBhvr>
                                      <p:to>
                                        <p:strVal val="visible"/>
                                      </p:to>
                                    </p:set>
                                    <p:animEffect transition="in" filter="slide(fromBottom)">
                                      <p:cBhvr>
                                        <p:cTn id="12" dur="500"/>
                                        <p:tgtEl>
                                          <p:spTgt spid="1618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1800"/>
                                        </p:tgtEl>
                                        <p:attrNameLst>
                                          <p:attrName>style.visibility</p:attrName>
                                        </p:attrNameLst>
                                      </p:cBhvr>
                                      <p:to>
                                        <p:strVal val="visible"/>
                                      </p:to>
                                    </p:set>
                                    <p:animEffect transition="in" filter="circle(in)">
                                      <p:cBhvr>
                                        <p:cTn id="17" dur="500"/>
                                        <p:tgtEl>
                                          <p:spTgt spid="1618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61808"/>
                                        </p:tgtEl>
                                        <p:attrNameLst>
                                          <p:attrName>style.visibility</p:attrName>
                                        </p:attrNameLst>
                                      </p:cBhvr>
                                      <p:to>
                                        <p:strVal val="visible"/>
                                      </p:to>
                                    </p:set>
                                    <p:animEffect transition="in" filter="slide(fromBottom)">
                                      <p:cBhvr>
                                        <p:cTn id="22" dur="500"/>
                                        <p:tgtEl>
                                          <p:spTgt spid="16180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61803"/>
                                        </p:tgtEl>
                                        <p:attrNameLst>
                                          <p:attrName>style.visibility</p:attrName>
                                        </p:attrNameLst>
                                      </p:cBhvr>
                                      <p:to>
                                        <p:strVal val="visible"/>
                                      </p:to>
                                    </p:set>
                                    <p:animEffect transition="in" filter="circle(in)">
                                      <p:cBhvr>
                                        <p:cTn id="27" dur="500"/>
                                        <p:tgtEl>
                                          <p:spTgt spid="16180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61807"/>
                                        </p:tgtEl>
                                        <p:attrNameLst>
                                          <p:attrName>style.visibility</p:attrName>
                                        </p:attrNameLst>
                                      </p:cBhvr>
                                      <p:to>
                                        <p:strVal val="visible"/>
                                      </p:to>
                                    </p:set>
                                    <p:animEffect transition="in" filter="slide(fromBottom)">
                                      <p:cBhvr>
                                        <p:cTn id="32" dur="500"/>
                                        <p:tgtEl>
                                          <p:spTgt spid="16180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61802"/>
                                        </p:tgtEl>
                                        <p:attrNameLst>
                                          <p:attrName>style.visibility</p:attrName>
                                        </p:attrNameLst>
                                      </p:cBhvr>
                                      <p:to>
                                        <p:strVal val="visible"/>
                                      </p:to>
                                    </p:set>
                                    <p:animEffect transition="in" filter="circle(in)">
                                      <p:cBhvr>
                                        <p:cTn id="37" dur="500"/>
                                        <p:tgtEl>
                                          <p:spTgt spid="16180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61806"/>
                                        </p:tgtEl>
                                        <p:attrNameLst>
                                          <p:attrName>style.visibility</p:attrName>
                                        </p:attrNameLst>
                                      </p:cBhvr>
                                      <p:to>
                                        <p:strVal val="visible"/>
                                      </p:to>
                                    </p:set>
                                    <p:animEffect transition="in" filter="slide(fromBottom)">
                                      <p:cBhvr>
                                        <p:cTn id="42" dur="500"/>
                                        <p:tgtEl>
                                          <p:spTgt spid="16180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61801"/>
                                        </p:tgtEl>
                                        <p:attrNameLst>
                                          <p:attrName>style.visibility</p:attrName>
                                        </p:attrNameLst>
                                      </p:cBhvr>
                                      <p:to>
                                        <p:strVal val="visible"/>
                                      </p:to>
                                    </p:set>
                                    <p:animEffect transition="in" filter="circle(in)">
                                      <p:cBhvr>
                                        <p:cTn id="47" dur="500"/>
                                        <p:tgtEl>
                                          <p:spTgt spid="16180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61810"/>
                                        </p:tgtEl>
                                        <p:attrNameLst>
                                          <p:attrName>style.visibility</p:attrName>
                                        </p:attrNameLst>
                                      </p:cBhvr>
                                      <p:to>
                                        <p:strVal val="visible"/>
                                      </p:to>
                                    </p:set>
                                    <p:animEffect transition="in" filter="slide(fromBottom)">
                                      <p:cBhvr>
                                        <p:cTn id="52" dur="500"/>
                                        <p:tgtEl>
                                          <p:spTgt spid="16181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61805"/>
                                        </p:tgtEl>
                                        <p:attrNameLst>
                                          <p:attrName>style.visibility</p:attrName>
                                        </p:attrNameLst>
                                      </p:cBhvr>
                                      <p:to>
                                        <p:strVal val="visible"/>
                                      </p:to>
                                    </p:set>
                                    <p:animEffect transition="in" filter="circle(in)">
                                      <p:cBhvr>
                                        <p:cTn id="57" dur="500"/>
                                        <p:tgtEl>
                                          <p:spTgt spid="16180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161809"/>
                                        </p:tgtEl>
                                        <p:attrNameLst>
                                          <p:attrName>style.visibility</p:attrName>
                                        </p:attrNameLst>
                                      </p:cBhvr>
                                      <p:to>
                                        <p:strVal val="visible"/>
                                      </p:to>
                                    </p:set>
                                    <p:animEffect transition="in" filter="slide(fromBottom)">
                                      <p:cBhvr>
                                        <p:cTn id="62" dur="500"/>
                                        <p:tgtEl>
                                          <p:spTgt spid="161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0" grpId="0" animBg="1"/>
      <p:bldP spid="161801" grpId="0" animBg="1"/>
      <p:bldP spid="161802" grpId="0" animBg="1"/>
      <p:bldP spid="161803" grpId="0" animBg="1"/>
      <p:bldP spid="161804" grpId="0" animBg="1"/>
      <p:bldP spid="161805" grpId="0" animBg="1"/>
      <p:bldP spid="161806" grpId="0" animBg="1"/>
      <p:bldP spid="161807" grpId="0" animBg="1"/>
      <p:bldP spid="161808" grpId="0" animBg="1"/>
      <p:bldP spid="161809" grpId="0" animBg="1"/>
      <p:bldP spid="161810" grpId="0" animBg="1"/>
      <p:bldP spid="1618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602</Words>
  <Application>Microsoft Office PowerPoint</Application>
  <PresentationFormat>On-screen Show (4:3)</PresentationFormat>
  <Paragraphs>117</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Creative Media</vt:lpstr>
      <vt:lpstr>Lesson Objective</vt:lpstr>
      <vt:lpstr>Can you name: i) the signifiers ii) what they signify (at least 5 meanings/associations) </vt:lpstr>
      <vt:lpstr>What do the following images: i) denote  ii) connote</vt:lpstr>
      <vt:lpstr>Comparing Imagery</vt:lpstr>
      <vt:lpstr>Introduction to Semiotics: Written Codes</vt:lpstr>
      <vt:lpstr>Analysing Written Codes</vt:lpstr>
      <vt:lpstr>Fonts: What do the following fonts connote/signify?</vt:lpstr>
      <vt:lpstr>PowerPoint Presentation</vt:lpstr>
      <vt:lpstr>PowerPoint Presentation</vt:lpstr>
      <vt:lpstr>TASK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task:  Carry out a Semiotic Analysis of an advertisement commenting on the relevant headings listed below: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Media</dc:title>
  <dc:creator>krista carson</dc:creator>
  <cp:lastModifiedBy>Krista Carson</cp:lastModifiedBy>
  <cp:revision>14</cp:revision>
  <cp:lastPrinted>2011-09-20T07:28:43Z</cp:lastPrinted>
  <dcterms:created xsi:type="dcterms:W3CDTF">2011-06-06T08:38:07Z</dcterms:created>
  <dcterms:modified xsi:type="dcterms:W3CDTF">2011-09-20T13:13:37Z</dcterms:modified>
</cp:coreProperties>
</file>