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2" r:id="rId7"/>
    <p:sldId id="263" r:id="rId8"/>
    <p:sldId id="264" r:id="rId9"/>
    <p:sldId id="265" r:id="rId10"/>
    <p:sldId id="266" r:id="rId11"/>
    <p:sldId id="267" r:id="rId12"/>
    <p:sldId id="268" r:id="rId13"/>
    <p:sldId id="269" r:id="rId14"/>
    <p:sldId id="271" r:id="rId15"/>
    <p:sldId id="270"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63B9BD6-0B20-4CE4-9481-472142F00DDA}" type="datetimeFigureOut">
              <a:rPr lang="en-GB" smtClean="0"/>
              <a:t>08/11/2011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5B026-D09D-4C70-AF97-FDB009DE33D5}" type="slidenum">
              <a:rPr lang="en-GB" smtClean="0"/>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3B9BD6-0B20-4CE4-9481-472142F00DDA}" type="datetimeFigureOut">
              <a:rPr lang="en-GB" smtClean="0"/>
              <a:t>08/11/2011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5B026-D09D-4C70-AF97-FDB009DE33D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3B9BD6-0B20-4CE4-9481-472142F00DDA}" type="datetimeFigureOut">
              <a:rPr lang="en-GB" smtClean="0"/>
              <a:t>08/11/2011</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3845B026-D09D-4C70-AF97-FDB009DE33D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3B9BD6-0B20-4CE4-9481-472142F00DDA}" type="datetimeFigureOut">
              <a:rPr lang="en-GB" smtClean="0"/>
              <a:t>08/11/2011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5B026-D09D-4C70-AF97-FDB009DE33D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3B9BD6-0B20-4CE4-9481-472142F00DDA}" type="datetimeFigureOut">
              <a:rPr lang="en-GB" smtClean="0"/>
              <a:t>08/11/2011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5B026-D09D-4C70-AF97-FDB009DE33D5}"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3B9BD6-0B20-4CE4-9481-472142F00DDA}" type="datetimeFigureOut">
              <a:rPr lang="en-GB" smtClean="0"/>
              <a:t>08/11/2011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45B026-D09D-4C70-AF97-FDB009DE33D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3B9BD6-0B20-4CE4-9481-472142F00DDA}" type="datetimeFigureOut">
              <a:rPr lang="en-GB" smtClean="0"/>
              <a:t>08/11/2011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45B026-D09D-4C70-AF97-FDB009DE33D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3B9BD6-0B20-4CE4-9481-472142F00DDA}" type="datetimeFigureOut">
              <a:rPr lang="en-GB" smtClean="0"/>
              <a:t>08/11/2011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45B026-D09D-4C70-AF97-FDB009DE33D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B9BD6-0B20-4CE4-9481-472142F00DDA}" type="datetimeFigureOut">
              <a:rPr lang="en-GB" smtClean="0"/>
              <a:t>08/11/2011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45B026-D09D-4C70-AF97-FDB009DE33D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3B9BD6-0B20-4CE4-9481-472142F00DDA}" type="datetimeFigureOut">
              <a:rPr lang="en-GB" smtClean="0"/>
              <a:t>08/11/2011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45B026-D09D-4C70-AF97-FDB009DE33D5}" type="slidenum">
              <a:rPr lang="en-GB" smtClean="0"/>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63B9BD6-0B20-4CE4-9481-472142F00DDA}" type="datetimeFigureOut">
              <a:rPr lang="en-GB" smtClean="0"/>
              <a:t>08/11/2011</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3845B026-D09D-4C70-AF97-FDB009DE33D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63B9BD6-0B20-4CE4-9481-472142F00DDA}" type="datetimeFigureOut">
              <a:rPr lang="en-GB" smtClean="0"/>
              <a:t>08/11/2011</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845B026-D09D-4C70-AF97-FDB009DE33D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gif"/><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Television</a:t>
            </a:r>
            <a:endParaRPr lang="en-GB" dirty="0"/>
          </a:p>
        </p:txBody>
      </p:sp>
      <p:sp>
        <p:nvSpPr>
          <p:cNvPr id="3" name="Subtitle 2"/>
          <p:cNvSpPr>
            <a:spLocks noGrp="1"/>
          </p:cNvSpPr>
          <p:nvPr>
            <p:ph type="subTitle" idx="1"/>
          </p:nvPr>
        </p:nvSpPr>
        <p:spPr/>
        <p:txBody>
          <a:bodyPr/>
          <a:lstStyle/>
          <a:p>
            <a:r>
              <a:rPr lang="en-GB" dirty="0" smtClean="0"/>
              <a:t>Lesson 1</a:t>
            </a:r>
            <a:endParaRPr lang="en-GB" dirty="0"/>
          </a:p>
        </p:txBody>
      </p:sp>
    </p:spTree>
    <p:extLst>
      <p:ext uri="{BB962C8B-B14F-4D97-AF65-F5344CB8AC3E}">
        <p14:creationId xmlns:p14="http://schemas.microsoft.com/office/powerpoint/2010/main" val="28758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talkandroid.com/wp-content/uploads/2010/06/bbc-iplayer-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620243"/>
            <a:ext cx="5616624" cy="32385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The BBC</a:t>
            </a:r>
            <a:endParaRPr lang="en-GB" dirty="0"/>
          </a:p>
        </p:txBody>
      </p:sp>
      <p:sp>
        <p:nvSpPr>
          <p:cNvPr id="3" name="Content Placeholder 2"/>
          <p:cNvSpPr>
            <a:spLocks noGrp="1"/>
          </p:cNvSpPr>
          <p:nvPr>
            <p:ph idx="1"/>
          </p:nvPr>
        </p:nvSpPr>
        <p:spPr/>
        <p:txBody>
          <a:bodyPr/>
          <a:lstStyle/>
          <a:p>
            <a:r>
              <a:rPr lang="en-GB" dirty="0" smtClean="0"/>
              <a:t>Because the BBC is funded through the licence fee, they will provide viewers with a service of programmes that are guaranteed to ‘</a:t>
            </a:r>
            <a:r>
              <a:rPr lang="en-GB" b="1" dirty="0" smtClean="0"/>
              <a:t>inform, educate and entertain</a:t>
            </a:r>
            <a:r>
              <a:rPr lang="en-GB" dirty="0" smtClean="0"/>
              <a:t>’ and to appeal to as wide an audience as possible.</a:t>
            </a:r>
            <a:endParaRPr lang="en-GB" dirty="0"/>
          </a:p>
        </p:txBody>
      </p:sp>
    </p:spTree>
    <p:extLst>
      <p:ext uri="{BB962C8B-B14F-4D97-AF65-F5344CB8AC3E}">
        <p14:creationId xmlns:p14="http://schemas.microsoft.com/office/powerpoint/2010/main" val="652366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londonstudent.co.uk/wp-content/uploads/2008/10/itv2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628800"/>
            <a:ext cx="4968552" cy="1886722"/>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http://www.chinesewishlanterns.com/wp-content/uploads/2010/08/ITV-might-have-to-get-rid-of-their-chinese-lanter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9462" y="400050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GB" dirty="0" smtClean="0"/>
              <a:t>ITV, Channel 4 and other independent broadcasters…</a:t>
            </a:r>
            <a:endParaRPr lang="en-GB" dirty="0"/>
          </a:p>
        </p:txBody>
      </p:sp>
      <p:sp>
        <p:nvSpPr>
          <p:cNvPr id="3" name="Content Placeholder 2"/>
          <p:cNvSpPr>
            <a:spLocks noGrp="1"/>
          </p:cNvSpPr>
          <p:nvPr>
            <p:ph idx="1"/>
          </p:nvPr>
        </p:nvSpPr>
        <p:spPr>
          <a:xfrm>
            <a:off x="467544" y="1844824"/>
            <a:ext cx="8229600" cy="4625609"/>
          </a:xfrm>
          <a:solidFill>
            <a:schemeClr val="tx1">
              <a:lumMod val="95000"/>
              <a:lumOff val="5000"/>
              <a:alpha val="63000"/>
            </a:schemeClr>
          </a:solidFill>
        </p:spPr>
        <p:txBody>
          <a:bodyPr/>
          <a:lstStyle/>
          <a:p>
            <a:r>
              <a:rPr lang="en-GB" dirty="0" smtClean="0">
                <a:solidFill>
                  <a:schemeClr val="bg1"/>
                </a:solidFill>
              </a:rPr>
              <a:t>These channels are funded by advertising. They are paid money in return for time slots that advertisers use to promote their products. Such time slots vary in price depending on whether they are on during a </a:t>
            </a:r>
            <a:r>
              <a:rPr lang="en-GB" b="1" dirty="0" smtClean="0">
                <a:solidFill>
                  <a:schemeClr val="bg1"/>
                </a:solidFill>
              </a:rPr>
              <a:t>peak time </a:t>
            </a:r>
            <a:r>
              <a:rPr lang="en-GB" dirty="0" smtClean="0">
                <a:solidFill>
                  <a:schemeClr val="bg1"/>
                </a:solidFill>
              </a:rPr>
              <a:t>(6pm to 10:30pm) or not. This is when most people are able to watch television.</a:t>
            </a:r>
          </a:p>
        </p:txBody>
      </p:sp>
    </p:spTree>
    <p:extLst>
      <p:ext uri="{BB962C8B-B14F-4D97-AF65-F5344CB8AC3E}">
        <p14:creationId xmlns:p14="http://schemas.microsoft.com/office/powerpoint/2010/main" val="4262458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Survey</a:t>
            </a:r>
            <a:endParaRPr lang="en-GB" dirty="0"/>
          </a:p>
        </p:txBody>
      </p:sp>
      <p:sp>
        <p:nvSpPr>
          <p:cNvPr id="3" name="Content Placeholder 2"/>
          <p:cNvSpPr>
            <a:spLocks noGrp="1"/>
          </p:cNvSpPr>
          <p:nvPr>
            <p:ph idx="1"/>
          </p:nvPr>
        </p:nvSpPr>
        <p:spPr>
          <a:xfrm>
            <a:off x="467544" y="1700808"/>
            <a:ext cx="8229600" cy="4625609"/>
          </a:xfrm>
        </p:spPr>
        <p:txBody>
          <a:bodyPr>
            <a:normAutofit lnSpcReduction="10000"/>
          </a:bodyPr>
          <a:lstStyle/>
          <a:p>
            <a:r>
              <a:rPr lang="en-GB" dirty="0" smtClean="0"/>
              <a:t>BBC1</a:t>
            </a:r>
          </a:p>
          <a:p>
            <a:r>
              <a:rPr lang="en-GB" dirty="0" smtClean="0"/>
              <a:t>BBC2</a:t>
            </a:r>
          </a:p>
          <a:p>
            <a:r>
              <a:rPr lang="en-GB" dirty="0" smtClean="0"/>
              <a:t>ITV1</a:t>
            </a:r>
          </a:p>
          <a:p>
            <a:r>
              <a:rPr lang="en-GB" dirty="0" smtClean="0"/>
              <a:t>Channel 4</a:t>
            </a:r>
          </a:p>
          <a:p>
            <a:r>
              <a:rPr lang="en-GB" dirty="0" smtClean="0"/>
              <a:t>Five</a:t>
            </a:r>
          </a:p>
          <a:p>
            <a:r>
              <a:rPr lang="en-GB" dirty="0" smtClean="0"/>
              <a:t>Sky One</a:t>
            </a:r>
          </a:p>
          <a:p>
            <a:r>
              <a:rPr lang="en-GB" dirty="0" smtClean="0"/>
              <a:t>Sky Sports</a:t>
            </a:r>
          </a:p>
          <a:p>
            <a:r>
              <a:rPr lang="en-GB" dirty="0" smtClean="0"/>
              <a:t>Viva/4Music</a:t>
            </a:r>
          </a:p>
          <a:p>
            <a:r>
              <a:rPr lang="en-GB" dirty="0" smtClean="0"/>
              <a:t>Film4</a:t>
            </a:r>
          </a:p>
          <a:p>
            <a:r>
              <a:rPr lang="en-GB" dirty="0" smtClean="0"/>
              <a:t>E4</a:t>
            </a:r>
            <a:endParaRPr lang="en-GB" dirty="0"/>
          </a:p>
        </p:txBody>
      </p:sp>
      <p:sp>
        <p:nvSpPr>
          <p:cNvPr id="4" name="TextBox 3"/>
          <p:cNvSpPr txBox="1"/>
          <p:nvPr/>
        </p:nvSpPr>
        <p:spPr>
          <a:xfrm>
            <a:off x="5004048" y="1700808"/>
            <a:ext cx="3528392" cy="4401205"/>
          </a:xfrm>
          <a:prstGeom prst="rect">
            <a:avLst/>
          </a:prstGeom>
          <a:solidFill>
            <a:schemeClr val="tx1">
              <a:lumMod val="95000"/>
              <a:lumOff val="5000"/>
            </a:schemeClr>
          </a:solidFill>
        </p:spPr>
        <p:txBody>
          <a:bodyPr wrap="square" rtlCol="0">
            <a:spAutoFit/>
          </a:bodyPr>
          <a:lstStyle/>
          <a:p>
            <a:r>
              <a:rPr lang="en-GB" sz="2800" dirty="0" smtClean="0">
                <a:solidFill>
                  <a:schemeClr val="bg1"/>
                </a:solidFill>
              </a:rPr>
              <a:t>Consider the following list of channels. Choose three that are your favourites. Assign them marks accordingly:</a:t>
            </a:r>
            <a:br>
              <a:rPr lang="en-GB" sz="2800" dirty="0" smtClean="0">
                <a:solidFill>
                  <a:schemeClr val="bg1"/>
                </a:solidFill>
              </a:rPr>
            </a:br>
            <a:r>
              <a:rPr lang="en-GB" sz="2800" dirty="0" smtClean="0">
                <a:solidFill>
                  <a:schemeClr val="bg1"/>
                </a:solidFill>
              </a:rPr>
              <a:t>3 for your first choice</a:t>
            </a:r>
          </a:p>
          <a:p>
            <a:r>
              <a:rPr lang="en-GB" sz="2800" dirty="0" smtClean="0">
                <a:solidFill>
                  <a:schemeClr val="bg1"/>
                </a:solidFill>
              </a:rPr>
              <a:t>2 for your second choice</a:t>
            </a:r>
          </a:p>
          <a:p>
            <a:r>
              <a:rPr lang="en-GB" sz="2800" dirty="0" smtClean="0">
                <a:solidFill>
                  <a:schemeClr val="bg1"/>
                </a:solidFill>
              </a:rPr>
              <a:t>1 for your third choice.</a:t>
            </a:r>
            <a:endParaRPr lang="en-GB" sz="2800" dirty="0">
              <a:solidFill>
                <a:schemeClr val="bg1"/>
              </a:solidFill>
            </a:endParaRPr>
          </a:p>
        </p:txBody>
      </p:sp>
    </p:spTree>
    <p:extLst>
      <p:ext uri="{BB962C8B-B14F-4D97-AF65-F5344CB8AC3E}">
        <p14:creationId xmlns:p14="http://schemas.microsoft.com/office/powerpoint/2010/main" val="2524555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Look at the television schedule provided to you. </a:t>
            </a:r>
          </a:p>
          <a:p>
            <a:r>
              <a:rPr lang="en-GB" dirty="0" smtClean="0"/>
              <a:t>How many programs on BBC1 and BBC2 are ‘informative, educational or entertaining?</a:t>
            </a:r>
          </a:p>
          <a:p>
            <a:r>
              <a:rPr lang="en-GB" dirty="0" smtClean="0"/>
              <a:t>Now consider the programs on the other channels. Can you identify any types of programs which are especially popular during peak times?</a:t>
            </a:r>
            <a:endParaRPr lang="en-GB" dirty="0"/>
          </a:p>
        </p:txBody>
      </p:sp>
    </p:spTree>
    <p:extLst>
      <p:ext uri="{BB962C8B-B14F-4D97-AF65-F5344CB8AC3E}">
        <p14:creationId xmlns:p14="http://schemas.microsoft.com/office/powerpoint/2010/main" val="3178086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295" y="5003"/>
            <a:ext cx="10387606" cy="6492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2919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Content Placeholder 2"/>
          <p:cNvSpPr>
            <a:spLocks noGrp="1"/>
          </p:cNvSpPr>
          <p:nvPr>
            <p:ph idx="1"/>
          </p:nvPr>
        </p:nvSpPr>
        <p:spPr/>
        <p:txBody>
          <a:bodyPr>
            <a:normAutofit/>
          </a:bodyPr>
          <a:lstStyle/>
          <a:p>
            <a:r>
              <a:rPr lang="en-GB" sz="5400" dirty="0" smtClean="0"/>
              <a:t>Do you think that the BBC should be allowed to continue charging a licence fee? Why or why not?</a:t>
            </a:r>
            <a:endParaRPr lang="en-GB" sz="5400" dirty="0"/>
          </a:p>
        </p:txBody>
      </p:sp>
    </p:spTree>
    <p:extLst>
      <p:ext uri="{BB962C8B-B14F-4D97-AF65-F5344CB8AC3E}">
        <p14:creationId xmlns:p14="http://schemas.microsoft.com/office/powerpoint/2010/main" val="462056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a:t>
            </a:r>
            <a:endParaRPr lang="en-GB" dirty="0"/>
          </a:p>
        </p:txBody>
      </p:sp>
      <p:sp>
        <p:nvSpPr>
          <p:cNvPr id="3" name="Content Placeholder 2"/>
          <p:cNvSpPr>
            <a:spLocks noGrp="1"/>
          </p:cNvSpPr>
          <p:nvPr>
            <p:ph idx="1"/>
          </p:nvPr>
        </p:nvSpPr>
        <p:spPr/>
        <p:txBody>
          <a:bodyPr>
            <a:normAutofit/>
          </a:bodyPr>
          <a:lstStyle/>
          <a:p>
            <a:r>
              <a:rPr lang="en-GB" sz="5400" dirty="0" smtClean="0"/>
              <a:t>At the end of this lesson we will have discussed the difference between commercial and public service broadcasters. </a:t>
            </a:r>
            <a:endParaRPr lang="en-GB" sz="5400" dirty="0"/>
          </a:p>
        </p:txBody>
      </p:sp>
    </p:spTree>
    <p:extLst>
      <p:ext uri="{BB962C8B-B14F-4D97-AF65-F5344CB8AC3E}">
        <p14:creationId xmlns:p14="http://schemas.microsoft.com/office/powerpoint/2010/main" val="680648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rista carson\AppData\Local\Microsoft\Windows\Temporary Internet Files\Content.IE5\18QX6H9A\MC90015085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253692">
            <a:off x="6836785" y="4438926"/>
            <a:ext cx="1908116" cy="214948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idx="1"/>
          </p:nvPr>
        </p:nvSpPr>
        <p:spPr/>
        <p:txBody>
          <a:bodyPr>
            <a:normAutofit/>
          </a:bodyPr>
          <a:lstStyle/>
          <a:p>
            <a:r>
              <a:rPr lang="en-GB" sz="4400" dirty="0" smtClean="0"/>
              <a:t>When do you watch television?</a:t>
            </a:r>
          </a:p>
          <a:p>
            <a:r>
              <a:rPr lang="en-GB" sz="4400" dirty="0" smtClean="0"/>
              <a:t>How much television do you watch a night, on average?</a:t>
            </a:r>
          </a:p>
          <a:p>
            <a:r>
              <a:rPr lang="en-GB" sz="4400" dirty="0" smtClean="0"/>
              <a:t>What would you miss most, if you had to go three months without television?</a:t>
            </a:r>
            <a:endParaRPr lang="en-GB" sz="4400" dirty="0"/>
          </a:p>
        </p:txBody>
      </p:sp>
    </p:spTree>
    <p:extLst>
      <p:ext uri="{BB962C8B-B14F-4D97-AF65-F5344CB8AC3E}">
        <p14:creationId xmlns:p14="http://schemas.microsoft.com/office/powerpoint/2010/main" val="2355024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Unit Objectives</a:t>
            </a:r>
            <a:endParaRPr lang="en-GB" dirty="0"/>
          </a:p>
        </p:txBody>
      </p:sp>
      <p:sp>
        <p:nvSpPr>
          <p:cNvPr id="3" name="Content Placeholder 2"/>
          <p:cNvSpPr>
            <a:spLocks noGrp="1"/>
          </p:cNvSpPr>
          <p:nvPr>
            <p:ph idx="1"/>
          </p:nvPr>
        </p:nvSpPr>
        <p:spPr>
          <a:xfrm>
            <a:off x="457200" y="1628800"/>
            <a:ext cx="8229600" cy="4625609"/>
          </a:xfrm>
        </p:spPr>
        <p:txBody>
          <a:bodyPr/>
          <a:lstStyle/>
          <a:p>
            <a:r>
              <a:rPr lang="en-GB" dirty="0" smtClean="0"/>
              <a:t>At the end of this unit we will have learnt:</a:t>
            </a:r>
          </a:p>
          <a:p>
            <a:pPr lvl="1"/>
            <a:r>
              <a:rPr lang="en-GB" dirty="0" smtClean="0"/>
              <a:t>how different television genres use codes and presentational devices to convey meaning</a:t>
            </a:r>
          </a:p>
          <a:p>
            <a:pPr lvl="1"/>
            <a:r>
              <a:rPr lang="en-GB" dirty="0"/>
              <a:t>h</a:t>
            </a:r>
            <a:r>
              <a:rPr lang="en-GB" dirty="0" smtClean="0"/>
              <a:t>ow television attracts, retains and is used by its audience</a:t>
            </a:r>
          </a:p>
          <a:p>
            <a:pPr lvl="1"/>
            <a:r>
              <a:rPr lang="en-GB" dirty="0" smtClean="0"/>
              <a:t>how the funding of various channels affects the types of programs they show</a:t>
            </a:r>
          </a:p>
          <a:p>
            <a:pPr lvl="1"/>
            <a:r>
              <a:rPr lang="en-GB" dirty="0" smtClean="0"/>
              <a:t>how various programs represent groups and individuals with stereotypes</a:t>
            </a:r>
            <a:endParaRPr lang="en-GB" dirty="0"/>
          </a:p>
        </p:txBody>
      </p:sp>
    </p:spTree>
    <p:extLst>
      <p:ext uri="{BB962C8B-B14F-4D97-AF65-F5344CB8AC3E}">
        <p14:creationId xmlns:p14="http://schemas.microsoft.com/office/powerpoint/2010/main" val="2839540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Coursework Task </a:t>
            </a:r>
            <a:endParaRPr lang="en-GB" dirty="0"/>
          </a:p>
        </p:txBody>
      </p:sp>
      <p:sp>
        <p:nvSpPr>
          <p:cNvPr id="3" name="Content Placeholder 2"/>
          <p:cNvSpPr>
            <a:spLocks noGrp="1"/>
          </p:cNvSpPr>
          <p:nvPr>
            <p:ph idx="1"/>
          </p:nvPr>
        </p:nvSpPr>
        <p:spPr>
          <a:xfrm>
            <a:off x="457200" y="1556792"/>
            <a:ext cx="8229600" cy="4625609"/>
          </a:xfrm>
        </p:spPr>
        <p:txBody>
          <a:bodyPr/>
          <a:lstStyle/>
          <a:p>
            <a:r>
              <a:rPr lang="en-GB" dirty="0" smtClean="0"/>
              <a:t>You will be required to write an 800-1000 word </a:t>
            </a:r>
            <a:r>
              <a:rPr lang="en-GB" b="1" dirty="0" smtClean="0"/>
              <a:t>essay</a:t>
            </a:r>
            <a:r>
              <a:rPr lang="en-GB" dirty="0" smtClean="0"/>
              <a:t> under </a:t>
            </a:r>
            <a:r>
              <a:rPr lang="en-GB" b="1" dirty="0" smtClean="0"/>
              <a:t>controlled conditions</a:t>
            </a:r>
            <a:r>
              <a:rPr lang="en-GB" dirty="0" smtClean="0"/>
              <a:t>, which addresses the following:</a:t>
            </a:r>
            <a:br>
              <a:rPr lang="en-GB" dirty="0" smtClean="0"/>
            </a:br>
            <a:r>
              <a:rPr lang="en-GB" dirty="0" smtClean="0">
                <a:solidFill>
                  <a:srgbClr val="0070C0"/>
                </a:solidFill>
              </a:rPr>
              <a:t/>
            </a:r>
            <a:br>
              <a:rPr lang="en-GB" dirty="0" smtClean="0">
                <a:solidFill>
                  <a:srgbClr val="0070C0"/>
                </a:solidFill>
              </a:rPr>
            </a:br>
            <a:r>
              <a:rPr lang="en-GB" sz="4000" b="1" dirty="0" smtClean="0">
                <a:solidFill>
                  <a:srgbClr val="0070C0"/>
                </a:solidFill>
              </a:rPr>
              <a:t>Analyse the opening sequence of a TV programme; How and why does it grab the audience’s attention?</a:t>
            </a:r>
            <a:endParaRPr lang="en-GB" sz="4000" b="1" dirty="0">
              <a:solidFill>
                <a:srgbClr val="0070C0"/>
              </a:solidFill>
            </a:endParaRPr>
          </a:p>
        </p:txBody>
      </p:sp>
    </p:spTree>
    <p:extLst>
      <p:ext uri="{BB962C8B-B14F-4D97-AF65-F5344CB8AC3E}">
        <p14:creationId xmlns:p14="http://schemas.microsoft.com/office/powerpoint/2010/main" val="2025639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Television hasn’t been around forever. It’s only within the last 60 years or so that people would have even had a black and white television set. </a:t>
            </a:r>
            <a:br>
              <a:rPr lang="en-GB" dirty="0" smtClean="0"/>
            </a:br>
            <a:r>
              <a:rPr lang="en-GB" dirty="0" smtClean="0"/>
              <a:t/>
            </a:r>
            <a:br>
              <a:rPr lang="en-GB" dirty="0" smtClean="0"/>
            </a:br>
            <a:r>
              <a:rPr lang="en-GB" dirty="0" smtClean="0"/>
              <a:t>Consider the following</a:t>
            </a:r>
            <a:br>
              <a:rPr lang="en-GB" dirty="0" smtClean="0"/>
            </a:br>
            <a:r>
              <a:rPr lang="en-GB" dirty="0" smtClean="0"/>
              <a:t>timeline…</a:t>
            </a:r>
            <a:endParaRPr lang="en-GB" dirty="0"/>
          </a:p>
        </p:txBody>
      </p:sp>
      <p:pic>
        <p:nvPicPr>
          <p:cNvPr id="2051" name="Picture 3" descr="C:\Users\krista carson\AppData\Local\Microsoft\Windows\Temporary Internet Files\Content.IE5\UUUB61K9\MC90035884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4337190"/>
            <a:ext cx="4024684" cy="2355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17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descr="http://www.kingroman.com/images/TV196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6272" y="4324223"/>
            <a:ext cx="2963879" cy="238601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4.bp.blogspot.com/_eK9S-ZcB2Mc/SQX4-JRI-gI/AAAAAAAAAw8/4e3cZe1n48s/s400/zenithtv5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792" y="2135302"/>
            <a:ext cx="3810000" cy="309562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blogcdn.com/www.engadgethd.com/media/2009/07/1936tv-rear-uk.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1049366"/>
            <a:ext cx="2795983" cy="157546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a4nup.com/radios/images/rada1922-1.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17331"/>
            <a:ext cx="1765176" cy="151216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01718" y="1544712"/>
            <a:ext cx="6445611" cy="58477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1936: first BBC television broadcast</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3406836" y="188640"/>
            <a:ext cx="5622052" cy="58477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1922: first BBC radio broadcast</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Rectangle 8"/>
          <p:cNvSpPr/>
          <p:nvPr/>
        </p:nvSpPr>
        <p:spPr>
          <a:xfrm>
            <a:off x="4042330" y="2727752"/>
            <a:ext cx="4351063" cy="58477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1953:Sales of TVs boom</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5335771" y="3312527"/>
            <a:ext cx="3531737" cy="58477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1955: ITV launched</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Rectangle 10"/>
          <p:cNvSpPr/>
          <p:nvPr/>
        </p:nvSpPr>
        <p:spPr>
          <a:xfrm>
            <a:off x="4470524" y="3940109"/>
            <a:ext cx="3922869" cy="58477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1964: BBC2 launched</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2" name="Rectangle 11"/>
          <p:cNvSpPr/>
          <p:nvPr/>
        </p:nvSpPr>
        <p:spPr>
          <a:xfrm>
            <a:off x="737349" y="5445224"/>
            <a:ext cx="5574347" cy="58477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1967: First </a:t>
            </a:r>
            <a:r>
              <a:rPr lang="en-US" sz="32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colour</a:t>
            </a: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transmission</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116718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descr="http://www.darkgovernment.com/news/wp-content/uploads/2009/02/digital-broadca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2828" y="3813603"/>
            <a:ext cx="2381250" cy="281940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cdn.whathifi.com/productimages/14431097cg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397" y="2654929"/>
            <a:ext cx="2695575" cy="18002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blogs.guardian.co.uk/organgrinder/C4News44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3372" y="27976"/>
            <a:ext cx="3398912" cy="212432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83568" y="478785"/>
            <a:ext cx="4199804" cy="58477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1982: C4/S4C launched</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53266" y="2152296"/>
            <a:ext cx="6329746" cy="58477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1989: First satellite TV transmitted</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Rectangle 5"/>
          <p:cNvSpPr/>
          <p:nvPr/>
        </p:nvSpPr>
        <p:spPr>
          <a:xfrm>
            <a:off x="2755072" y="2852936"/>
            <a:ext cx="3373039" cy="58477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1997: C5 launched</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Rectangle 6"/>
          <p:cNvSpPr/>
          <p:nvPr/>
        </p:nvSpPr>
        <p:spPr>
          <a:xfrm>
            <a:off x="3563947" y="3774319"/>
            <a:ext cx="5128328" cy="58477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1999: First digital broadcast</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827584" y="5234663"/>
            <a:ext cx="6068905" cy="584775"/>
          </a:xfrm>
          <a:prstGeom prst="rect">
            <a:avLst/>
          </a:prstGeom>
          <a:noFill/>
        </p:spPr>
        <p:txBody>
          <a:bodyPr wrap="none" lIns="91440" tIns="45720" rIns="91440" bIns="45720">
            <a:spAutoFit/>
          </a:bodyPr>
          <a:lstStyle/>
          <a:p>
            <a:pPr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2009</a:t>
            </a: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All signals broadcast digital</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55532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tatic.phonesreview.co.uk/wp-content/phoneimages/2007/06/channel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492896"/>
            <a:ext cx="2981739" cy="39842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Broadcasters</a:t>
            </a:r>
            <a:endParaRPr lang="en-GB" dirty="0"/>
          </a:p>
        </p:txBody>
      </p:sp>
      <p:pic>
        <p:nvPicPr>
          <p:cNvPr id="5124" name="Picture 4" descr="http://www.unsignedsongcontest.co.uk/custom/bbc.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5976" y="1268760"/>
            <a:ext cx="4943475" cy="140493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08520" y="1628801"/>
            <a:ext cx="5770984" cy="5328592"/>
          </a:xfrm>
        </p:spPr>
        <p:txBody>
          <a:bodyPr>
            <a:normAutofit/>
          </a:bodyPr>
          <a:lstStyle/>
          <a:p>
            <a:r>
              <a:rPr lang="en-GB" dirty="0" smtClean="0"/>
              <a:t>There are various types </a:t>
            </a:r>
            <a:br>
              <a:rPr lang="en-GB" dirty="0" smtClean="0"/>
            </a:br>
            <a:r>
              <a:rPr lang="en-GB" dirty="0" smtClean="0"/>
              <a:t>of broadcasters:</a:t>
            </a:r>
          </a:p>
          <a:p>
            <a:pPr lvl="1"/>
            <a:r>
              <a:rPr lang="en-GB" b="1" dirty="0" smtClean="0"/>
              <a:t>Commercial broadcasters </a:t>
            </a:r>
            <a:r>
              <a:rPr lang="en-GB" dirty="0" smtClean="0"/>
              <a:t>are channels funded by money from advertising. </a:t>
            </a:r>
            <a:r>
              <a:rPr lang="en-GB" b="1" dirty="0" smtClean="0">
                <a:solidFill>
                  <a:srgbClr val="0070C0"/>
                </a:solidFill>
              </a:rPr>
              <a:t>(Channel 4)</a:t>
            </a:r>
          </a:p>
          <a:p>
            <a:pPr lvl="1"/>
            <a:r>
              <a:rPr lang="en-GB" b="1" dirty="0" smtClean="0"/>
              <a:t>Public service broadcasters </a:t>
            </a:r>
            <a:r>
              <a:rPr lang="en-GB" dirty="0" smtClean="0"/>
              <a:t>are channels funded by a licence fee. They must provide programmes that appeal to all social groups. </a:t>
            </a:r>
            <a:r>
              <a:rPr lang="en-GB" b="1" dirty="0" smtClean="0">
                <a:solidFill>
                  <a:srgbClr val="0070C0"/>
                </a:solidFill>
              </a:rPr>
              <a:t>(BBC)</a:t>
            </a:r>
            <a:endParaRPr lang="en-GB" b="1" dirty="0">
              <a:solidFill>
                <a:srgbClr val="0070C0"/>
              </a:solidFill>
            </a:endParaRPr>
          </a:p>
        </p:txBody>
      </p:sp>
    </p:spTree>
    <p:extLst>
      <p:ext uri="{BB962C8B-B14F-4D97-AF65-F5344CB8AC3E}">
        <p14:creationId xmlns:p14="http://schemas.microsoft.com/office/powerpoint/2010/main" val="14053848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245</TotalTime>
  <Words>440</Words>
  <Application>Microsoft Office PowerPoint</Application>
  <PresentationFormat>On-screen Show (4:3)</PresentationFormat>
  <Paragraphs>56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Television</vt:lpstr>
      <vt:lpstr>Lesson Objective</vt:lpstr>
      <vt:lpstr>Starter</vt:lpstr>
      <vt:lpstr>Unit Objectives</vt:lpstr>
      <vt:lpstr>Coursework Task </vt:lpstr>
      <vt:lpstr>PowerPoint Presentation</vt:lpstr>
      <vt:lpstr>PowerPoint Presentation</vt:lpstr>
      <vt:lpstr>PowerPoint Presentation</vt:lpstr>
      <vt:lpstr>Broadcasters</vt:lpstr>
      <vt:lpstr>The BBC</vt:lpstr>
      <vt:lpstr>ITV, Channel 4 and other independent broadcasters…</vt:lpstr>
      <vt:lpstr>Survey</vt:lpstr>
      <vt:lpstr>Task</vt:lpstr>
      <vt:lpstr>PowerPoint Presentation</vt:lpstr>
      <vt:lpstr>Plenary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Television</dc:title>
  <dc:creator>krista carson</dc:creator>
  <cp:lastModifiedBy>Krista Carson</cp:lastModifiedBy>
  <cp:revision>21</cp:revision>
  <cp:lastPrinted>2011-11-08T09:11:46Z</cp:lastPrinted>
  <dcterms:created xsi:type="dcterms:W3CDTF">2010-10-19T08:37:52Z</dcterms:created>
  <dcterms:modified xsi:type="dcterms:W3CDTF">2011-11-08T09:49:37Z</dcterms:modified>
</cp:coreProperties>
</file>