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AF1B55-B02F-4BF4-A277-031365FB4E6C}" type="datetimeFigureOut">
              <a:rPr lang="en-GB" smtClean="0"/>
              <a:pPr/>
              <a:t>08/11/2011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4E36B0-66C6-4893-B170-2A410EBAC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SATXIU4Xz4&amp;feature=relate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OvampRL9Lo&amp;feature=related" TargetMode="External"/><Relationship Id="rId2" Type="http://schemas.openxmlformats.org/officeDocument/2006/relationships/hyperlink" Target="http://www.youtube.com/watch?v=rLvpYgj4B9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1Bqh7hHTk_Y&amp;feature=related" TargetMode="External"/><Relationship Id="rId4" Type="http://schemas.openxmlformats.org/officeDocument/2006/relationships/hyperlink" Target="http://www.youtube.com/watch?v=i27rBc4tTg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Television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9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b="1" dirty="0" smtClean="0">
                <a:solidFill>
                  <a:srgbClr val="7030A0"/>
                </a:solidFill>
              </a:rPr>
              <a:t>Consider the technical codes used by </a:t>
            </a:r>
            <a:r>
              <a:rPr lang="en-GB" sz="4400" b="1" dirty="0" err="1" smtClean="0">
                <a:solidFill>
                  <a:srgbClr val="7030A0"/>
                </a:solidFill>
              </a:rPr>
              <a:t>Eastenders</a:t>
            </a:r>
            <a:endParaRPr lang="en-GB" dirty="0" smtClean="0"/>
          </a:p>
          <a:p>
            <a:r>
              <a:rPr lang="en-GB" b="1" dirty="0" smtClean="0"/>
              <a:t>Shot types </a:t>
            </a:r>
            <a:r>
              <a:rPr lang="en-GB" dirty="0" smtClean="0"/>
              <a:t>–</a:t>
            </a:r>
          </a:p>
          <a:p>
            <a:r>
              <a:rPr lang="en-GB" b="1" dirty="0" smtClean="0"/>
              <a:t>Transitions</a:t>
            </a:r>
            <a:r>
              <a:rPr lang="en-GB" dirty="0" smtClean="0"/>
              <a:t> –</a:t>
            </a:r>
          </a:p>
          <a:p>
            <a:r>
              <a:rPr lang="en-GB" b="1" dirty="0" smtClean="0"/>
              <a:t>Angles</a:t>
            </a:r>
            <a:r>
              <a:rPr lang="en-GB" dirty="0" smtClean="0"/>
              <a:t> –</a:t>
            </a:r>
          </a:p>
          <a:p>
            <a:r>
              <a:rPr lang="en-GB" b="1" dirty="0" smtClean="0"/>
              <a:t>Camera movements </a:t>
            </a:r>
            <a:r>
              <a:rPr lang="en-GB" dirty="0" smtClean="0"/>
              <a:t>–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2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Symbolic Codes: </a:t>
            </a:r>
            <a:r>
              <a:rPr lang="en-GB" i="1" dirty="0" smtClean="0"/>
              <a:t>Meaning in what you see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625609"/>
          </a:xfrm>
        </p:spPr>
        <p:txBody>
          <a:bodyPr/>
          <a:lstStyle/>
          <a:p>
            <a:r>
              <a:rPr lang="en-GB" dirty="0" smtClean="0"/>
              <a:t>Can include the use of:</a:t>
            </a:r>
          </a:p>
          <a:p>
            <a:r>
              <a:rPr lang="en-GB" b="1" dirty="0" smtClean="0"/>
              <a:t>Objects</a:t>
            </a:r>
          </a:p>
          <a:p>
            <a:r>
              <a:rPr lang="en-GB" b="1" dirty="0" smtClean="0"/>
              <a:t>Setting</a:t>
            </a:r>
          </a:p>
          <a:p>
            <a:r>
              <a:rPr lang="en-GB" b="1" dirty="0" smtClean="0"/>
              <a:t>Body language</a:t>
            </a:r>
          </a:p>
          <a:p>
            <a:r>
              <a:rPr lang="en-GB" b="1" dirty="0" smtClean="0"/>
              <a:t>Clothing</a:t>
            </a:r>
          </a:p>
          <a:p>
            <a:r>
              <a:rPr lang="en-GB" b="1" dirty="0" smtClean="0"/>
              <a:t>Colour</a:t>
            </a:r>
          </a:p>
          <a:p>
            <a:r>
              <a:rPr lang="en-GB" b="1" dirty="0" smtClean="0"/>
              <a:t>Soundtrack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5536299" y="1124744"/>
            <a:ext cx="3312368" cy="2801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/>
              <a:t>Situated culture</a:t>
            </a:r>
            <a:r>
              <a:rPr lang="en-GB" sz="2400" dirty="0" smtClean="0"/>
              <a:t>: the everyday surroundings and modes of behaviour shared with others from a similar cultural background.</a:t>
            </a:r>
            <a:endParaRPr lang="en-GB" sz="2400" dirty="0"/>
          </a:p>
        </p:txBody>
      </p:sp>
      <p:pic>
        <p:nvPicPr>
          <p:cNvPr id="3074" name="Picture 2" descr="http://img.dailymail.co.uk/i/pix/2008/03_04/EastendersBBC_468x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49" y="3717032"/>
            <a:ext cx="44577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53344"/>
            <a:ext cx="3096344" cy="484400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can you tell about the characters in each of the following programs, based on looking at </a:t>
            </a:r>
            <a:r>
              <a:rPr lang="en-GB" b="1" dirty="0" smtClean="0"/>
              <a:t>symbolic codes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098" name="Picture 2" descr="http://www.tvthrong.co.uk/files/u1465/emmerdale%20bart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46" y="1772816"/>
            <a:ext cx="6057554" cy="4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53344"/>
            <a:ext cx="3096344" cy="484400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can you tell about the characters in each of the following programs, based on looking at </a:t>
            </a:r>
            <a:r>
              <a:rPr lang="en-GB" b="1" dirty="0" smtClean="0"/>
              <a:t>symbolic codes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122" name="Picture 2" descr="http://images.mirror.co.uk/upl/m4/feb2010/3/1/tv-19-02-10-coronation-street-422010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77" y="1916832"/>
            <a:ext cx="6086449" cy="38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53344"/>
            <a:ext cx="3096344" cy="484400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can you tell about the characters in each of the following programs, based on looking at </a:t>
            </a:r>
            <a:r>
              <a:rPr lang="en-GB" b="1" dirty="0" smtClean="0"/>
              <a:t>symbolic codes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6146" name="Picture 2" descr="http://media.entertainment.sky.com/image/unscaled/2009/1/6/Channel-4-Hollyoaks-Kris-in-Demand-Wk-3-Jan09-Soap-Spoilers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429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ITV Player, watch the </a:t>
            </a:r>
            <a:r>
              <a:rPr lang="en-GB" b="1" dirty="0" smtClean="0"/>
              <a:t>opening two minutes </a:t>
            </a:r>
            <a:r>
              <a:rPr lang="en-GB" dirty="0" smtClean="0"/>
              <a:t>of either Coronation Street or </a:t>
            </a:r>
            <a:r>
              <a:rPr lang="en-GB" dirty="0" err="1" smtClean="0"/>
              <a:t>Emmerdale</a:t>
            </a:r>
            <a:r>
              <a:rPr lang="en-GB" dirty="0" smtClean="0"/>
              <a:t>, including the title sequence. </a:t>
            </a:r>
          </a:p>
          <a:p>
            <a:r>
              <a:rPr lang="en-GB" dirty="0" smtClean="0"/>
              <a:t>Answer the following questions, using what you observe:</a:t>
            </a:r>
          </a:p>
          <a:p>
            <a:pPr lvl="1"/>
            <a:r>
              <a:rPr lang="en-GB" dirty="0" smtClean="0"/>
              <a:t>Where do the characters live?</a:t>
            </a:r>
          </a:p>
          <a:p>
            <a:pPr lvl="1"/>
            <a:r>
              <a:rPr lang="en-GB" dirty="0" smtClean="0"/>
              <a:t>What do each of the characters tell us from their expressions and gestures?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6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Signature Tune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</a:t>
            </a:r>
            <a:r>
              <a:rPr lang="en-GB" sz="4000" b="1" dirty="0" smtClean="0"/>
              <a:t>signature tune </a:t>
            </a:r>
            <a:r>
              <a:rPr lang="en-GB" sz="4000" dirty="0" smtClean="0"/>
              <a:t>is the soundtrack played over the images in the title sequence. For example ‘the duff duffs’.</a:t>
            </a:r>
          </a:p>
          <a:p>
            <a:r>
              <a:rPr lang="en-GB" sz="4000" dirty="0" smtClean="0"/>
              <a:t>This soon becomes recognizable to the audience and is </a:t>
            </a:r>
            <a:r>
              <a:rPr lang="en-GB" sz="4000" b="1" dirty="0" smtClean="0"/>
              <a:t>seen to ‘belong</a:t>
            </a:r>
            <a:r>
              <a:rPr lang="en-GB" sz="4000" dirty="0" smtClean="0"/>
              <a:t>’ </a:t>
            </a:r>
            <a:r>
              <a:rPr lang="en-GB" sz="4000" b="1" dirty="0" smtClean="0"/>
              <a:t>to the program</a:t>
            </a:r>
            <a:r>
              <a:rPr lang="en-GB" sz="4000" dirty="0" smtClean="0"/>
              <a:t>, like a signature.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621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ediaspy.org/report/wp-content/uploads/2010/07/Neighbou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32856"/>
            <a:ext cx="54959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484784"/>
            <a:ext cx="4536504" cy="53732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Consider the signature tune for</a:t>
            </a:r>
            <a:r>
              <a:rPr lang="en-GB" dirty="0" smtClean="0">
                <a:hlinkClick r:id="rId3"/>
              </a:rPr>
              <a:t> Neighbours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What do the lyrics tell us about the story?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What other signature tunes can you think of that signal the theme of a program?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3048000" cy="4625609"/>
          </a:xfrm>
        </p:spPr>
        <p:txBody>
          <a:bodyPr>
            <a:normAutofit/>
          </a:bodyPr>
          <a:lstStyle/>
          <a:p>
            <a:r>
              <a:rPr lang="en-GB" dirty="0" smtClean="0"/>
              <a:t>Includes looking at:</a:t>
            </a:r>
          </a:p>
          <a:p>
            <a:pPr lvl="1"/>
            <a:r>
              <a:rPr lang="en-GB" dirty="0" smtClean="0"/>
              <a:t>Font style and size</a:t>
            </a:r>
          </a:p>
          <a:p>
            <a:pPr lvl="1"/>
            <a:r>
              <a:rPr lang="en-GB" dirty="0" smtClean="0"/>
              <a:t>Position and movement of the text</a:t>
            </a:r>
            <a:endParaRPr lang="en-GB" dirty="0"/>
          </a:p>
        </p:txBody>
      </p:sp>
      <p:pic>
        <p:nvPicPr>
          <p:cNvPr id="8194" name="Picture 2" descr="http://images.dvdsetshop.com/upload/uploadfiles/trueblood-mout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3623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5373216"/>
            <a:ext cx="4104456" cy="12961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How does the text signal the genre of the program? Why has it been chosen?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18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1"/>
            <a:ext cx="8229600" cy="1152128"/>
          </a:xfrm>
        </p:spPr>
        <p:txBody>
          <a:bodyPr/>
          <a:lstStyle/>
          <a:p>
            <a:r>
              <a:rPr lang="en-GB" dirty="0" smtClean="0"/>
              <a:t>What does the font below tell us about genre?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7726" y="295610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>
                <a:latin typeface="Chiller" pitchFamily="82" charset="0"/>
              </a:rPr>
              <a:t>Chiller</a:t>
            </a:r>
            <a:endParaRPr lang="en-GB" sz="5400" dirty="0"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22108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Jokerman" pitchFamily="82" charset="0"/>
              </a:rPr>
              <a:t>Jokerman</a:t>
            </a:r>
            <a:endParaRPr lang="en-GB" sz="4800" dirty="0">
              <a:latin typeface="Jokerm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309779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Lucida Handwriting" pitchFamily="66" charset="0"/>
              </a:rPr>
              <a:t>Lucida Handwriting</a:t>
            </a:r>
            <a:endParaRPr lang="en-GB" sz="4800" dirty="0">
              <a:latin typeface="Lucida Handwriting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941168"/>
            <a:ext cx="3009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latin typeface="Matura MT Script Capitals" pitchFamily="66" charset="0"/>
              </a:rPr>
              <a:t>Matura</a:t>
            </a:r>
            <a:endParaRPr lang="en-GB" sz="6000" dirty="0">
              <a:latin typeface="Matura MT Script Capital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5087" y="5133368"/>
            <a:ext cx="3757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Playbill" pitchFamily="82" charset="0"/>
              </a:rPr>
              <a:t>Playbill</a:t>
            </a:r>
            <a:endParaRPr lang="en-GB" sz="8000" dirty="0">
              <a:latin typeface="Playbill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2891" y="4005064"/>
            <a:ext cx="24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Kristen ITC" pitchFamily="66" charset="0"/>
              </a:rPr>
              <a:t>Kristen</a:t>
            </a:r>
            <a:endParaRPr lang="en-GB" sz="4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At the end of this lesson we will have looked at the title sequences of various soap operas.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9152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5301208"/>
            <a:ext cx="7920880" cy="136577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Compare the written codes used in each of these soap operas. </a:t>
            </a:r>
            <a:r>
              <a:rPr lang="en-GB" b="1" dirty="0" smtClean="0"/>
              <a:t>Write a paragraph-style analysis.</a:t>
            </a:r>
            <a:endParaRPr lang="en-GB" b="1" dirty="0"/>
          </a:p>
        </p:txBody>
      </p:sp>
      <p:pic>
        <p:nvPicPr>
          <p:cNvPr id="6" name="Picture 2" descr="http://www.ulricbrowne.com/eastend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60848"/>
            <a:ext cx="4229016" cy="30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fanpop.com/images/image_uploads/The-Hollyoaks-Eye-hollyoaks---hcc-360617_500_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55" y="2247074"/>
            <a:ext cx="4774574" cy="26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 the four opening sequences we looked at today, which do you feel most effectively portrays the message/genre of the program, and why?</a:t>
            </a:r>
            <a:endParaRPr lang="en-GB" dirty="0"/>
          </a:p>
        </p:txBody>
      </p:sp>
      <p:pic>
        <p:nvPicPr>
          <p:cNvPr id="4" name="Picture 2" descr="http://oconallstreet.com/wp-content/uploads/2009/07/coronation_street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74670"/>
            <a:ext cx="3168352" cy="1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lricbrowne.com/eastend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31892"/>
            <a:ext cx="2592288" cy="18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emmerdaleomg.com/wp-content/uploads/2010/07/Emmerd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12757"/>
            <a:ext cx="32722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fanpop.com/images/image_uploads/The-Hollyoaks-Eye-hollyoaks---hcc-360617_500_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7" y="3409662"/>
            <a:ext cx="2880320" cy="16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digitalspy.co.uk/09/36/550x_east_2009_titles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39" y="3068960"/>
            <a:ext cx="53052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can you see in these images? What does this tell us about the program?</a:t>
            </a:r>
            <a:endParaRPr lang="en-GB" dirty="0"/>
          </a:p>
        </p:txBody>
      </p:sp>
      <p:pic>
        <p:nvPicPr>
          <p:cNvPr id="1026" name="Picture 2" descr="http://www.ulricbrowne.com/eastend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320480" cy="31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Title Sequences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 </a:t>
            </a:r>
            <a:r>
              <a:rPr lang="en-GB" sz="4000" b="1" dirty="0" smtClean="0"/>
              <a:t>title sequence </a:t>
            </a:r>
            <a:r>
              <a:rPr lang="en-GB" sz="4000" dirty="0" smtClean="0"/>
              <a:t>is a series of shots and music or graphics that appear at the start of a program. </a:t>
            </a:r>
          </a:p>
          <a:p>
            <a:r>
              <a:rPr lang="en-GB" sz="4000" dirty="0" smtClean="0"/>
              <a:t>Examining title sequences can tell us a lot about the codes, conventions and messages employed at the start of television media texts.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295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Compare the title sequences for </a:t>
            </a:r>
            <a:r>
              <a:rPr lang="en-GB" dirty="0" err="1" smtClean="0">
                <a:solidFill>
                  <a:srgbClr val="7030A0"/>
                </a:solidFill>
                <a:hlinkClick r:id="rId2"/>
              </a:rPr>
              <a:t>Eastenders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  <a:hlinkClick r:id="rId3"/>
              </a:rPr>
              <a:t>Coronation Street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00B050"/>
                </a:solidFill>
                <a:hlinkClick r:id="rId4"/>
              </a:rPr>
              <a:t>Emmerdale</a:t>
            </a:r>
            <a:r>
              <a:rPr lang="en-GB" dirty="0" smtClean="0"/>
              <a:t> and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Hollyoaks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While watching, pick out features that give you clues about the program (what is it about, where does it take place, who is in it, </a:t>
            </a:r>
            <a:r>
              <a:rPr lang="en-GB" b="1" dirty="0" err="1" smtClean="0"/>
              <a:t>etc</a:t>
            </a:r>
            <a:r>
              <a:rPr lang="en-GB" b="1" dirty="0" smtClean="0"/>
              <a:t>).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93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Title Sequences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39695"/>
            <a:ext cx="8229600" cy="462560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the main difference between the title sequences for </a:t>
            </a:r>
            <a:r>
              <a:rPr lang="en-GB" sz="3600" dirty="0" err="1" smtClean="0"/>
              <a:t>Eastenders</a:t>
            </a:r>
            <a:r>
              <a:rPr lang="en-GB" sz="3600" dirty="0" smtClean="0"/>
              <a:t>, Coronation Street and </a:t>
            </a:r>
            <a:r>
              <a:rPr lang="en-GB" sz="3600" dirty="0" err="1" smtClean="0"/>
              <a:t>Emmerdale</a:t>
            </a:r>
            <a:r>
              <a:rPr lang="en-GB" sz="3600" dirty="0" smtClean="0"/>
              <a:t> versus that of </a:t>
            </a:r>
            <a:r>
              <a:rPr lang="en-GB" sz="3600" dirty="0" err="1" smtClean="0"/>
              <a:t>Hollyoaks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pic>
        <p:nvPicPr>
          <p:cNvPr id="2050" name="Picture 2" descr="http://oconallstreet.com/wp-content/uploads/2009/07/coronation_street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74670"/>
            <a:ext cx="3168352" cy="1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lricbrowne.com/eastend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31892"/>
            <a:ext cx="2592288" cy="18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merdaleomg.com/wp-content/uploads/2010/07/Emmerd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12757"/>
            <a:ext cx="32722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fanpop.com/images/image_uploads/The-Hollyoaks-Eye-hollyoaks---hcc-360617_500_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57" y="3409662"/>
            <a:ext cx="2880320" cy="16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Why would </a:t>
            </a:r>
            <a:r>
              <a:rPr lang="en-GB" sz="3600" dirty="0" err="1" smtClean="0"/>
              <a:t>Eastenders</a:t>
            </a:r>
            <a:r>
              <a:rPr lang="en-GB" sz="3600" dirty="0" smtClean="0"/>
              <a:t>, Coronation Street and </a:t>
            </a:r>
            <a:r>
              <a:rPr lang="en-GB" sz="3600" dirty="0" err="1" smtClean="0"/>
              <a:t>Emmerdale</a:t>
            </a:r>
            <a:r>
              <a:rPr lang="en-GB" sz="3600" dirty="0" smtClean="0"/>
              <a:t> choose not to include characters in their title sequence?</a:t>
            </a:r>
          </a:p>
          <a:p>
            <a:pPr lvl="1"/>
            <a:r>
              <a:rPr lang="en-GB" sz="3600" dirty="0" smtClean="0"/>
              <a:t>Due to the various cast changes on soap operas, they often do not include characters; it would be too costly to change the title sequence regularly.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776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media texts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three distinct areas to consider:</a:t>
            </a:r>
          </a:p>
          <a:p>
            <a:pPr marL="118872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563888" y="2718960"/>
            <a:ext cx="201622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CODES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2592288" cy="1656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/>
              <a:t>Technical Codes: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the sequences are filmed.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56176" y="2752429"/>
            <a:ext cx="2592288" cy="1656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/>
              <a:t>Symbolic Codes: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algn="ctr"/>
            <a:r>
              <a:rPr lang="en-GB" dirty="0" smtClean="0"/>
              <a:t>How cultural symbols inform the audience about the text.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75856" y="4869160"/>
            <a:ext cx="2592288" cy="1656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/>
              <a:t>Written Codes: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text on the screen conveys meaning</a:t>
            </a:r>
            <a:endParaRPr lang="en-GB" dirty="0"/>
          </a:p>
        </p:txBody>
      </p:sp>
      <p:cxnSp>
        <p:nvCxnSpPr>
          <p:cNvPr id="9" name="Straight Arrow Connector 8"/>
          <p:cNvCxnSpPr>
            <a:endCxn id="5" idx="3"/>
          </p:cNvCxnSpPr>
          <p:nvPr/>
        </p:nvCxnSpPr>
        <p:spPr>
          <a:xfrm flipH="1" flipV="1">
            <a:off x="2987824" y="3465004"/>
            <a:ext cx="504056" cy="1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4408613"/>
            <a:ext cx="0" cy="388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</p:cNvCxnSpPr>
          <p:nvPr/>
        </p:nvCxnSpPr>
        <p:spPr>
          <a:xfrm flipV="1">
            <a:off x="5580112" y="3465004"/>
            <a:ext cx="576064" cy="1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technical process used to create the text. These include:</a:t>
            </a:r>
          </a:p>
          <a:p>
            <a:r>
              <a:rPr lang="en-GB" b="1" dirty="0" smtClean="0"/>
              <a:t>Shot types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establishing shots, long shots, etc.</a:t>
            </a:r>
          </a:p>
          <a:p>
            <a:r>
              <a:rPr lang="en-GB" b="1" dirty="0" smtClean="0"/>
              <a:t>Transitions</a:t>
            </a:r>
            <a:r>
              <a:rPr lang="en-GB" dirty="0" smtClean="0"/>
              <a:t> –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fades, wipes, dissolves, etc.</a:t>
            </a:r>
          </a:p>
          <a:p>
            <a:r>
              <a:rPr lang="en-GB" b="1" dirty="0" smtClean="0"/>
              <a:t>Angles</a:t>
            </a:r>
            <a:r>
              <a:rPr lang="en-GB" dirty="0" smtClean="0"/>
              <a:t> –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low, high, canted, etc.</a:t>
            </a:r>
          </a:p>
          <a:p>
            <a:r>
              <a:rPr lang="en-GB" b="1" dirty="0" smtClean="0"/>
              <a:t>Camera movements </a:t>
            </a:r>
            <a:r>
              <a:rPr lang="en-GB" dirty="0" smtClean="0"/>
              <a:t>– z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ooming, panning, tracking,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4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326</TotalTime>
  <Words>590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Television</vt:lpstr>
      <vt:lpstr>Lesson Objective</vt:lpstr>
      <vt:lpstr>Starter</vt:lpstr>
      <vt:lpstr>Title Sequences</vt:lpstr>
      <vt:lpstr>Comparison</vt:lpstr>
      <vt:lpstr>Title Sequences</vt:lpstr>
      <vt:lpstr>PowerPoint Presentation</vt:lpstr>
      <vt:lpstr>Analysing media texts</vt:lpstr>
      <vt:lpstr>Technical Codes</vt:lpstr>
      <vt:lpstr>Technical Codes</vt:lpstr>
      <vt:lpstr>Symbolic Codes: Meaning in what you see</vt:lpstr>
      <vt:lpstr>Task</vt:lpstr>
      <vt:lpstr>Task</vt:lpstr>
      <vt:lpstr>Task</vt:lpstr>
      <vt:lpstr>Task</vt:lpstr>
      <vt:lpstr>Signature Tune</vt:lpstr>
      <vt:lpstr>Task</vt:lpstr>
      <vt:lpstr>Written Codes</vt:lpstr>
      <vt:lpstr>Written Codes</vt:lpstr>
      <vt:lpstr>Task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</dc:title>
  <dc:creator>krista carson</dc:creator>
  <cp:lastModifiedBy>Krista Carson</cp:lastModifiedBy>
  <cp:revision>37</cp:revision>
  <dcterms:created xsi:type="dcterms:W3CDTF">2010-10-19T13:23:57Z</dcterms:created>
  <dcterms:modified xsi:type="dcterms:W3CDTF">2011-11-08T13:25:06Z</dcterms:modified>
</cp:coreProperties>
</file>