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7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5" r:id="rId16"/>
    <p:sldId id="273" r:id="rId17"/>
    <p:sldId id="274" r:id="rId18"/>
    <p:sldId id="276" r:id="rId19"/>
    <p:sldId id="277" r:id="rId20"/>
    <p:sldId id="278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47C1-00AF-40EA-8E80-BBC97EA610F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3067-6D5E-4E6D-B1EA-F3DF7003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A3067-6D5E-4E6D-B1EA-F3DF700371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9D60F0-5880-4D07-9674-A3585D5D173F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77FE9D-D41E-44D9-8337-848575235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aFNc_dMnQ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9QbwiQUXp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85_pl_2Ugj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perception of reality is </a:t>
            </a:r>
            <a:r>
              <a:rPr lang="en-US" sz="4000" b="1" dirty="0" smtClean="0"/>
              <a:t>constructed and shaped by </a:t>
            </a:r>
            <a:r>
              <a:rPr lang="en-US" sz="4000" dirty="0" smtClean="0"/>
              <a:t>the </a:t>
            </a:r>
            <a:r>
              <a:rPr lang="en-US" sz="4000" b="1" dirty="0" smtClean="0"/>
              <a:t>words and signs </a:t>
            </a:r>
            <a:r>
              <a:rPr lang="en-US" sz="4000" dirty="0" smtClean="0"/>
              <a:t>we use.</a:t>
            </a:r>
          </a:p>
          <a:p>
            <a:r>
              <a:rPr lang="en-US" sz="4000" dirty="0" smtClean="0"/>
              <a:t>The </a:t>
            </a:r>
            <a:r>
              <a:rPr lang="en-US" sz="4000" b="1" dirty="0" smtClean="0"/>
              <a:t>language we use determines our sense of things</a:t>
            </a:r>
            <a:r>
              <a:rPr lang="en-US" sz="4000" dirty="0" smtClean="0"/>
              <a:t>, rather than our sense of things being determined by our language.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27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Pierce’s three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962400" cy="4625609"/>
          </a:xfrm>
        </p:spPr>
        <p:txBody>
          <a:bodyPr/>
          <a:lstStyle/>
          <a:p>
            <a:r>
              <a:rPr lang="en-US" b="1" dirty="0" smtClean="0"/>
              <a:t>Symbol: </a:t>
            </a:r>
            <a:r>
              <a:rPr lang="en-US" dirty="0" smtClean="0"/>
              <a:t>The relation between the sign and what it stands for is arbitrary (we can’t pin-point a meaning. For example, traffic lights).</a:t>
            </a:r>
          </a:p>
        </p:txBody>
      </p:sp>
      <p:pic>
        <p:nvPicPr>
          <p:cNvPr id="4098" name="Picture 2" descr="http://junkcarnation.com/blog/wp-content/uploads/2010/05/traffic_lights_m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16150"/>
            <a:ext cx="4610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Krista\AppData\Local\Microsoft\Windows\Temporary Internet Files\Content.IE5\XDD5BR37\MP9004331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Pierce’s three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775191"/>
            <a:ext cx="3429000" cy="4625609"/>
          </a:xfrm>
        </p:spPr>
        <p:txBody>
          <a:bodyPr/>
          <a:lstStyle/>
          <a:p>
            <a:r>
              <a:rPr lang="en-US" sz="3600" b="1" dirty="0"/>
              <a:t>Icon: </a:t>
            </a:r>
            <a:r>
              <a:rPr lang="en-US" sz="3600" dirty="0"/>
              <a:t>Signs that resemble what they stand for (a drawing, photo or film of something).</a:t>
            </a:r>
          </a:p>
          <a:p>
            <a:endParaRPr lang="en-US" dirty="0" smtClean="0"/>
          </a:p>
        </p:txBody>
      </p:sp>
      <p:pic>
        <p:nvPicPr>
          <p:cNvPr id="5122" name="Picture 2" descr="http://www.iconarchive.com/icons/artdesigner/gentle-romantic/256/ro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55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Pierce’s three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038600" cy="4625609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Index: </a:t>
            </a:r>
            <a:r>
              <a:rPr lang="en-US" sz="3600" dirty="0"/>
              <a:t>There is a causal link between the sign and what it stands for (for example, a runny nose is a sign of a cold, smoke is a sign of fire). </a:t>
            </a:r>
          </a:p>
          <a:p>
            <a:endParaRPr lang="en-US" dirty="0" smtClean="0"/>
          </a:p>
        </p:txBody>
      </p:sp>
      <p:pic>
        <p:nvPicPr>
          <p:cNvPr id="6146" name="Picture 2" descr="http://geektyrant.com/storage/post-images/sneeze.article.jpg?__SQUARESPACE_CACHEVERSION=1278654378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81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dailygoss.com/wp-content/uploads/2009/04/090304inbetweeners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68" y="1676400"/>
            <a:ext cx="346123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25568" cy="493040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Watch the following title sequence for ‘</a:t>
            </a:r>
            <a:r>
              <a:rPr lang="en-US" sz="4400" dirty="0" smtClean="0">
                <a:hlinkClick r:id="rId3"/>
              </a:rPr>
              <a:t>The </a:t>
            </a:r>
            <a:r>
              <a:rPr lang="en-US" sz="4400" dirty="0" err="1" smtClean="0">
                <a:hlinkClick r:id="rId3"/>
              </a:rPr>
              <a:t>Inbetweeners</a:t>
            </a:r>
            <a:r>
              <a:rPr lang="en-US" sz="4400" dirty="0" smtClean="0"/>
              <a:t>’ commenting on the </a:t>
            </a:r>
            <a:r>
              <a:rPr lang="en-US" sz="4400" b="1" dirty="0" smtClean="0"/>
              <a:t>signs and signifiers</a:t>
            </a:r>
            <a:r>
              <a:rPr lang="en-US" sz="4400" dirty="0" smtClean="0"/>
              <a:t> used. </a:t>
            </a:r>
          </a:p>
        </p:txBody>
      </p:sp>
    </p:spTree>
    <p:extLst>
      <p:ext uri="{BB962C8B-B14F-4D97-AF65-F5344CB8AC3E}">
        <p14:creationId xmlns:p14="http://schemas.microsoft.com/office/powerpoint/2010/main" val="34909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dailygoss.com/wp-content/uploads/2009/04/090304inbetweeners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68" y="1676400"/>
            <a:ext cx="346123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225568" cy="5387609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smtClean="0"/>
              <a:t>Signs/Signals – </a:t>
            </a:r>
            <a:r>
              <a:rPr lang="en-US" sz="5100" dirty="0" smtClean="0"/>
              <a:t>gestures, movement, music and meaning associated with them.</a:t>
            </a:r>
            <a:endParaRPr lang="en-US" sz="5100" b="1" dirty="0" smtClean="0"/>
          </a:p>
          <a:p>
            <a:r>
              <a:rPr lang="en-US" sz="5100" b="1" dirty="0" smtClean="0"/>
              <a:t>Symbols – </a:t>
            </a:r>
            <a:r>
              <a:rPr lang="en-US" sz="5100" dirty="0" smtClean="0"/>
              <a:t>arbitrary, assumed images/meaning</a:t>
            </a:r>
          </a:p>
          <a:p>
            <a:r>
              <a:rPr lang="en-US" sz="5100" b="1" dirty="0" err="1" smtClean="0"/>
              <a:t>Iconics</a:t>
            </a:r>
            <a:r>
              <a:rPr lang="en-US" sz="5100" b="1" dirty="0" smtClean="0"/>
              <a:t> – </a:t>
            </a:r>
            <a:r>
              <a:rPr lang="en-US" sz="5100" dirty="0" smtClean="0"/>
              <a:t>representations of images for a specific meaning</a:t>
            </a:r>
            <a:endParaRPr lang="en-US" sz="5100" b="1" dirty="0" smtClean="0"/>
          </a:p>
          <a:p>
            <a:r>
              <a:rPr lang="en-US" sz="5100" b="1" dirty="0" smtClean="0"/>
              <a:t>Indexes – </a:t>
            </a:r>
            <a:r>
              <a:rPr lang="en-US" sz="5100" dirty="0" smtClean="0"/>
              <a:t>causal links between images and meaning.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93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032" y="1725795"/>
            <a:ext cx="5225568" cy="4930409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Signs/Signals – </a:t>
            </a:r>
            <a:r>
              <a:rPr lang="en-US" sz="4600" dirty="0" smtClean="0"/>
              <a:t>images are used to represent main characters. Still frames that move – like stop-go animation. Boys are shown standing, sitting, mid-jump, which suggests lighthearted, comical characters. Music is fun, up-beat.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endParaRPr lang="en-US" sz="4400" dirty="0"/>
          </a:p>
        </p:txBody>
      </p:sp>
      <p:pic>
        <p:nvPicPr>
          <p:cNvPr id="8194" name="Picture 2" descr="http://a1.phobos.apple.com/us/r1000/030/Purple/95/e4/5d/mzl.zdhnnoqp.32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225568" cy="5387609"/>
          </a:xfrm>
        </p:spPr>
        <p:txBody>
          <a:bodyPr>
            <a:normAutofit fontScale="85000" lnSpcReduction="10000"/>
          </a:bodyPr>
          <a:lstStyle/>
          <a:p>
            <a:r>
              <a:rPr lang="en-US" sz="5100" b="1" dirty="0" smtClean="0"/>
              <a:t>Symbols – </a:t>
            </a:r>
            <a:r>
              <a:rPr lang="en-US" sz="5100" dirty="0" smtClean="0"/>
              <a:t>jumping, sunglasses = laid back, fun, goofy. Trainers and denim = relaxed and youthful. Boys = lads. Standing together = friends.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endParaRPr lang="en-US" sz="4400" dirty="0"/>
          </a:p>
        </p:txBody>
      </p:sp>
      <p:pic>
        <p:nvPicPr>
          <p:cNvPr id="13314" name="Picture 2" descr="http://i.ytimg.com/vi/h9IiZP04omM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826">
            <a:off x="5081892" y="2454070"/>
            <a:ext cx="4191000" cy="31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225568" cy="5387609"/>
          </a:xfrm>
        </p:spPr>
        <p:txBody>
          <a:bodyPr>
            <a:normAutofit fontScale="92500"/>
          </a:bodyPr>
          <a:lstStyle/>
          <a:p>
            <a:r>
              <a:rPr lang="en-US" sz="5100" b="1" dirty="0" err="1" smtClean="0"/>
              <a:t>Iconics</a:t>
            </a:r>
            <a:r>
              <a:rPr lang="en-US" sz="5100" b="1" dirty="0" smtClean="0"/>
              <a:t> – </a:t>
            </a:r>
            <a:r>
              <a:rPr lang="en-US" sz="5100" dirty="0" smtClean="0"/>
              <a:t>goofy, relaxed pictures of boys as young, carefree lads. The show is about these boys.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endParaRPr lang="en-US" sz="4400" dirty="0"/>
          </a:p>
        </p:txBody>
      </p:sp>
      <p:pic>
        <p:nvPicPr>
          <p:cNvPr id="11266" name="Picture 2" descr="http://www.britfilms.tv/img/news/7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11" y="1371600"/>
            <a:ext cx="36789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132" y="1676400"/>
            <a:ext cx="5225568" cy="5616209"/>
          </a:xfrm>
        </p:spPr>
        <p:txBody>
          <a:bodyPr>
            <a:normAutofit fontScale="62500" lnSpcReduction="20000"/>
          </a:bodyPr>
          <a:lstStyle/>
          <a:p>
            <a:r>
              <a:rPr lang="en-US" sz="5700" b="1" dirty="0" smtClean="0"/>
              <a:t>Indexes – </a:t>
            </a:r>
            <a:r>
              <a:rPr lang="en-US" sz="5700" dirty="0" smtClean="0"/>
              <a:t>One character has glasses </a:t>
            </a:r>
            <a:r>
              <a:rPr lang="en-US" sz="5700" i="1" dirty="0" smtClean="0"/>
              <a:t>– the uptight nerd</a:t>
            </a:r>
            <a:r>
              <a:rPr lang="en-US" sz="5700" dirty="0"/>
              <a:t>;</a:t>
            </a:r>
            <a:r>
              <a:rPr lang="en-US" sz="5700" dirty="0" smtClean="0"/>
              <a:t> one character wears shades – </a:t>
            </a:r>
            <a:r>
              <a:rPr lang="en-US" sz="5700" i="1" dirty="0" smtClean="0"/>
              <a:t>the cocky one</a:t>
            </a:r>
            <a:r>
              <a:rPr lang="en-US" sz="5700" dirty="0" smtClean="0"/>
              <a:t>; one character always looking in distance – </a:t>
            </a:r>
            <a:r>
              <a:rPr lang="en-US" sz="5700" i="1" dirty="0" smtClean="0"/>
              <a:t>the dreamer</a:t>
            </a:r>
            <a:r>
              <a:rPr lang="en-US" sz="5700" dirty="0" smtClean="0"/>
              <a:t>; one character active – </a:t>
            </a:r>
            <a:r>
              <a:rPr lang="en-US" sz="5700" i="1" dirty="0" smtClean="0"/>
              <a:t>the stupid jock.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sz="4400" i="1" dirty="0" smtClean="0"/>
          </a:p>
          <a:p>
            <a:endParaRPr lang="en-US" sz="4400" dirty="0"/>
          </a:p>
        </p:txBody>
      </p:sp>
      <p:pic>
        <p:nvPicPr>
          <p:cNvPr id="10242" name="Picture 2" descr="http://i.ytimg.com/vi/G48J5ZpRbqs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9431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At the end of this lesson we will have considered how the study of semiotics helps to analyse meaning.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reality does ‘The </a:t>
            </a:r>
            <a:r>
              <a:rPr lang="en-US" sz="6000" dirty="0" err="1" smtClean="0"/>
              <a:t>Inbetweeners</a:t>
            </a:r>
            <a:r>
              <a:rPr lang="en-US" sz="6000" dirty="0" smtClean="0"/>
              <a:t>’ try to describe?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34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Watch the following title sequence for ‘</a:t>
            </a:r>
            <a:r>
              <a:rPr lang="en-US" dirty="0" smtClean="0">
                <a:hlinkClick r:id="rId3"/>
              </a:rPr>
              <a:t>The IT Crowd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Write a paragraph-style response that analyses the title sequence. You should comment on:</a:t>
            </a:r>
          </a:p>
          <a:p>
            <a:pPr lvl="1"/>
            <a:r>
              <a:rPr lang="en-US" b="1" dirty="0" smtClean="0"/>
              <a:t>Technical codes</a:t>
            </a:r>
            <a:r>
              <a:rPr lang="en-US" dirty="0" smtClean="0"/>
              <a:t> (camera angles, music,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b="1" dirty="0" smtClean="0"/>
              <a:t>Written codes </a:t>
            </a:r>
            <a:r>
              <a:rPr lang="en-US" dirty="0" smtClean="0"/>
              <a:t>(font type/size, position)</a:t>
            </a:r>
            <a:endParaRPr lang="en-US" b="1" dirty="0" smtClean="0"/>
          </a:p>
          <a:p>
            <a:pPr lvl="1"/>
            <a:r>
              <a:rPr lang="en-US" b="1" dirty="0" smtClean="0"/>
              <a:t>Symbolic codes </a:t>
            </a:r>
            <a:r>
              <a:rPr lang="en-US" dirty="0" smtClean="0"/>
              <a:t>(signs, symbols, what you see </a:t>
            </a:r>
            <a:r>
              <a:rPr lang="en-US" dirty="0" err="1" smtClean="0"/>
              <a:t>vs</a:t>
            </a:r>
            <a:r>
              <a:rPr lang="en-US" dirty="0" smtClean="0"/>
              <a:t> what it tells you, semiotics – what reality is being described, and how?).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46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 that in 2008 the three main US television networks produced </a:t>
            </a:r>
            <a:r>
              <a:rPr lang="en-US" b="1" dirty="0" smtClean="0"/>
              <a:t>1.5 million hours of television</a:t>
            </a:r>
            <a:r>
              <a:rPr lang="en-US" dirty="0" smtClean="0"/>
              <a:t>. However, YouTube produced the same amount in </a:t>
            </a:r>
            <a:r>
              <a:rPr lang="en-US" b="1" i="1" dirty="0" smtClean="0"/>
              <a:t>six </a:t>
            </a:r>
            <a:r>
              <a:rPr lang="en-US" b="1" i="1" dirty="0" err="1" smtClean="0"/>
              <a:t>months </a:t>
            </a:r>
            <a:r>
              <a:rPr lang="en-US" dirty="0" err="1" smtClean="0"/>
              <a:t>time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does that say about the future of television?</a:t>
            </a:r>
          </a:p>
        </p:txBody>
      </p:sp>
    </p:spTree>
    <p:extLst>
      <p:ext uri="{BB962C8B-B14F-4D97-AF65-F5344CB8AC3E}">
        <p14:creationId xmlns:p14="http://schemas.microsoft.com/office/powerpoint/2010/main" val="29569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ta\AppData\Local\Microsoft\Windows\Temporary Internet Files\Content.IE5\6EZXJ64J\MC9102169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42349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explain </a:t>
            </a:r>
            <a:r>
              <a:rPr lang="en-US" b="1" dirty="0" smtClean="0"/>
              <a:t>denotation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can explain </a:t>
            </a:r>
            <a:r>
              <a:rPr lang="en-US" b="1" dirty="0" smtClean="0"/>
              <a:t>connotation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200400"/>
            <a:ext cx="50193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</a:t>
            </a:r>
            <a:endParaRPr lang="en-US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4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Consider the following title sequence for ‘</a:t>
            </a:r>
            <a:r>
              <a:rPr lang="en-US" sz="4400" dirty="0" smtClean="0">
                <a:hlinkClick r:id="rId2"/>
              </a:rPr>
              <a:t>Mad Men</a:t>
            </a:r>
            <a:r>
              <a:rPr lang="en-US" sz="4400" dirty="0" smtClean="0"/>
              <a:t>’, focusing on the use of the </a:t>
            </a:r>
            <a:r>
              <a:rPr lang="en-US" sz="4400" dirty="0" err="1" smtClean="0"/>
              <a:t>colour</a:t>
            </a:r>
            <a:r>
              <a:rPr lang="en-US" sz="4400" dirty="0" smtClean="0"/>
              <a:t> red. </a:t>
            </a:r>
            <a:endParaRPr lang="en-US" sz="4400" dirty="0"/>
          </a:p>
        </p:txBody>
      </p:sp>
      <p:pic>
        <p:nvPicPr>
          <p:cNvPr id="3074" name="Picture 2" descr="http://blogs.amctv.com/mad-men/mad_men_cd_cover_325x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sort of </a:t>
            </a:r>
            <a:r>
              <a:rPr lang="en-US" sz="5400" b="1" dirty="0" smtClean="0"/>
              <a:t>assumptions </a:t>
            </a:r>
            <a:r>
              <a:rPr lang="en-US" sz="5400" dirty="0" smtClean="0"/>
              <a:t>can we make about the show ‘Mad Men’ based on the title sequence?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18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-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791"/>
            <a:ext cx="8229600" cy="4625609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Semiotics: </a:t>
            </a:r>
            <a:r>
              <a:rPr lang="en-US" sz="4400" dirty="0" smtClean="0"/>
              <a:t>the study of </a:t>
            </a:r>
            <a:r>
              <a:rPr lang="en-US" sz="4400" b="1" dirty="0" smtClean="0"/>
              <a:t>how meanings, images etc. are constructed</a:t>
            </a:r>
            <a:r>
              <a:rPr lang="en-US" sz="4400" dirty="0" smtClean="0"/>
              <a:t>. Semiotics assume that media are </a:t>
            </a:r>
            <a:r>
              <a:rPr lang="en-US" sz="4400" i="1" dirty="0" smtClean="0"/>
              <a:t>structured to influence the very reality that they are meant to ‘describe’ or ‘stand for’.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198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r>
              <a:rPr lang="en-US" sz="4000" dirty="0" smtClean="0"/>
              <a:t>Semiotics involves </a:t>
            </a:r>
            <a:r>
              <a:rPr lang="en-US" sz="4000" b="1" dirty="0" smtClean="0"/>
              <a:t>the study of signs</a:t>
            </a:r>
            <a:r>
              <a:rPr lang="en-US" sz="4000" dirty="0" smtClean="0"/>
              <a:t>. 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Saussure’s two signifiers:</a:t>
            </a:r>
          </a:p>
          <a:p>
            <a:pPr lvl="1"/>
            <a:r>
              <a:rPr lang="en-US" sz="3600" b="1" dirty="0" smtClean="0"/>
              <a:t>Physical signifier </a:t>
            </a:r>
            <a:r>
              <a:rPr lang="en-US" sz="3600" dirty="0" smtClean="0"/>
              <a:t>– a gesture, words on a page, music</a:t>
            </a:r>
          </a:p>
          <a:p>
            <a:pPr lvl="1"/>
            <a:r>
              <a:rPr lang="en-US" sz="3600" b="1" dirty="0" smtClean="0"/>
              <a:t>Immaterial</a:t>
            </a:r>
            <a:r>
              <a:rPr lang="en-US" sz="3600" dirty="0" smtClean="0"/>
              <a:t> </a:t>
            </a:r>
            <a:r>
              <a:rPr lang="en-US" sz="3600" b="1" dirty="0" smtClean="0"/>
              <a:t>signified</a:t>
            </a:r>
            <a:r>
              <a:rPr lang="en-US" sz="3600" dirty="0" smtClean="0"/>
              <a:t> – an idea associated with the gesture, word, music etc.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9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/>
              <a:t>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 – O – S – E</a:t>
            </a:r>
            <a:br>
              <a:rPr lang="en-US" sz="3600" dirty="0" smtClean="0"/>
            </a:br>
            <a:r>
              <a:rPr lang="en-US" sz="3600" dirty="0" smtClean="0"/>
              <a:t>‘Rose’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Signifier</a:t>
            </a:r>
            <a:endParaRPr lang="en-US" sz="3600" b="1" dirty="0"/>
          </a:p>
        </p:txBody>
      </p:sp>
      <p:pic>
        <p:nvPicPr>
          <p:cNvPr id="1026" name="Picture 2" descr="C:\Users\Krista\AppData\Local\Microsoft\Windows\Temporary Internet Files\Content.IE5\R31GIRAY\MC9004348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914400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words on the page R-O-S-E are commonly known to refer to a rose. Semiotics state that there is a difference between the sound of the word ‘rose’ and our concept of what a rose is.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</TotalTime>
  <Words>646</Words>
  <Application>Microsoft Office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Television</vt:lpstr>
      <vt:lpstr>Lesson Objective</vt:lpstr>
      <vt:lpstr>RANDOM FACT!</vt:lpstr>
      <vt:lpstr>Recap!</vt:lpstr>
      <vt:lpstr>PowerPoint Presentation</vt:lpstr>
      <vt:lpstr>PowerPoint Presentation</vt:lpstr>
      <vt:lpstr>Definition - Semiotics</vt:lpstr>
      <vt:lpstr>PowerPoint Presentation</vt:lpstr>
      <vt:lpstr>For example</vt:lpstr>
      <vt:lpstr>PowerPoint Presentation</vt:lpstr>
      <vt:lpstr>Pierce’s three signs</vt:lpstr>
      <vt:lpstr>Pierce’s three signs</vt:lpstr>
      <vt:lpstr>Pierce’s three signs</vt:lpstr>
      <vt:lpstr>Using Semiotics</vt:lpstr>
      <vt:lpstr>Using Semiotics</vt:lpstr>
      <vt:lpstr>Using Semiotics</vt:lpstr>
      <vt:lpstr>Using Semiotics</vt:lpstr>
      <vt:lpstr>Using Semiotics</vt:lpstr>
      <vt:lpstr>Using Semiotics</vt:lpstr>
      <vt:lpstr>Using Semiotics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</dc:title>
  <dc:creator>Krista N Carson</dc:creator>
  <cp:lastModifiedBy>Krista Carson</cp:lastModifiedBy>
  <cp:revision>29</cp:revision>
  <dcterms:created xsi:type="dcterms:W3CDTF">2010-11-08T19:21:18Z</dcterms:created>
  <dcterms:modified xsi:type="dcterms:W3CDTF">2011-11-14T08:02:42Z</dcterms:modified>
</cp:coreProperties>
</file>