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2" r:id="rId6"/>
    <p:sldId id="283" r:id="rId7"/>
    <p:sldId id="260" r:id="rId8"/>
    <p:sldId id="261" r:id="rId9"/>
    <p:sldId id="272" r:id="rId10"/>
    <p:sldId id="267" r:id="rId11"/>
    <p:sldId id="262" r:id="rId12"/>
    <p:sldId id="273" r:id="rId13"/>
    <p:sldId id="266" r:id="rId14"/>
    <p:sldId id="263" r:id="rId15"/>
    <p:sldId id="274" r:id="rId16"/>
    <p:sldId id="264" r:id="rId17"/>
    <p:sldId id="265" r:id="rId18"/>
    <p:sldId id="275" r:id="rId19"/>
    <p:sldId id="268" r:id="rId20"/>
    <p:sldId id="269" r:id="rId21"/>
    <p:sldId id="276" r:id="rId22"/>
    <p:sldId id="270" r:id="rId23"/>
    <p:sldId id="271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1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1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18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60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24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83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9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6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85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A8A3-8E78-4942-AFD6-6A7FCE25E4BC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1DB4-E267-4115-8F8E-D2829706DD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9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WPkJD0YHeM" TargetMode="External"/><Relationship Id="rId2" Type="http://schemas.openxmlformats.org/officeDocument/2006/relationships/hyperlink" Target="http://www.youtube.com/watch?v=KdHUQtnJsy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tvqbOPX3wBs&amp;feature=player_embedded" TargetMode="External"/><Relationship Id="rId4" Type="http://schemas.openxmlformats.org/officeDocument/2006/relationships/hyperlink" Target="http://www.youtube.com/watch?v=FNppLrmdyu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XiRZhDEo8A" TargetMode="External"/><Relationship Id="rId2" Type="http://schemas.openxmlformats.org/officeDocument/2006/relationships/hyperlink" Target="http://www.youtube.com/watch?v=pzI4D6dyp_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C4YhbpuGdwQ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OJCN3Mhr14" TargetMode="External"/><Relationship Id="rId2" Type="http://schemas.openxmlformats.org/officeDocument/2006/relationships/hyperlink" Target="http://www.youtube.com/watch?v=pBuyNk04hk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1m-4qxz08So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5djHG3hPu0" TargetMode="External"/><Relationship Id="rId2" Type="http://schemas.openxmlformats.org/officeDocument/2006/relationships/hyperlink" Target="http://www.youtube.com/watch?v=LGYezUzZcP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6HcsDc_9LX8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SulpWn6Glk" TargetMode="External"/><Relationship Id="rId2" Type="http://schemas.openxmlformats.org/officeDocument/2006/relationships/hyperlink" Target="http://www.youtube.com/watch?v=7oQFXaAj5x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aWCl93yETq4&amp;feature=related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crTzUBUlZM" TargetMode="External"/><Relationship Id="rId2" Type="http://schemas.openxmlformats.org/officeDocument/2006/relationships/hyperlink" Target="http://www.youtube.com/watch?v=k-OOfW6wWy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HExP4izD358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7wCoDn0Rr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WPkJD0YHeM" TargetMode="External"/><Relationship Id="rId2" Type="http://schemas.openxmlformats.org/officeDocument/2006/relationships/hyperlink" Target="http://www.youtube.com/watch?v=_axLoYlwwm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XNHUe2xQ8C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Film Trailers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2: Genre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0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Comedy Films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the main emphasis is on </a:t>
            </a:r>
            <a:r>
              <a:rPr lang="en-GB" sz="4000" b="1" dirty="0" smtClean="0"/>
              <a:t>humour</a:t>
            </a:r>
            <a:r>
              <a:rPr lang="en-GB" sz="4000" dirty="0" smtClean="0"/>
              <a:t>. </a:t>
            </a:r>
          </a:p>
          <a:p>
            <a:r>
              <a:rPr lang="en-GB" sz="4000" dirty="0" smtClean="0"/>
              <a:t>traditionally have </a:t>
            </a:r>
            <a:r>
              <a:rPr lang="en-GB" sz="4000" b="1" dirty="0" smtClean="0"/>
              <a:t>a happy ending</a:t>
            </a:r>
            <a:r>
              <a:rPr lang="en-GB" sz="4000" dirty="0" smtClean="0"/>
              <a:t>.</a:t>
            </a:r>
          </a:p>
          <a:p>
            <a:r>
              <a:rPr lang="en-GB" sz="4000" dirty="0" smtClean="0"/>
              <a:t>puts much more focus </a:t>
            </a:r>
            <a:r>
              <a:rPr lang="en-GB" sz="4000" b="1" dirty="0" smtClean="0"/>
              <a:t>on individual stars</a:t>
            </a:r>
            <a:r>
              <a:rPr lang="en-GB" sz="4000" dirty="0" smtClean="0"/>
              <a:t>, with many former stand-up comic transitioning to the film industry due to popularity.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Comedy Trailers</a:t>
            </a:r>
            <a:endParaRPr lang="en-GB" dirty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112505" y="5452460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4304137" y="544522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>
            <a:hlinkClick r:id="rId5"/>
          </p:cNvPr>
          <p:cNvSpPr/>
          <p:nvPr/>
        </p:nvSpPr>
        <p:spPr>
          <a:xfrm>
            <a:off x="7452320" y="538599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8" y="1388162"/>
            <a:ext cx="8229600" cy="4525963"/>
          </a:xfrm>
        </p:spPr>
        <p:txBody>
          <a:bodyPr/>
          <a:lstStyle/>
          <a:p>
            <a:r>
              <a:rPr lang="en-GB" dirty="0"/>
              <a:t>Watch the following trailers for </a:t>
            </a:r>
            <a:r>
              <a:rPr lang="en-GB" dirty="0" smtClean="0"/>
              <a:t>Comedy </a:t>
            </a:r>
            <a:r>
              <a:rPr lang="en-GB" dirty="0"/>
              <a:t>films. Take notes on how the codes are used, as well as commenting on the following:</a:t>
            </a:r>
          </a:p>
          <a:p>
            <a:pPr lvl="1"/>
            <a:r>
              <a:rPr lang="en-GB" dirty="0"/>
              <a:t>How the trailer introduces the story</a:t>
            </a:r>
          </a:p>
          <a:p>
            <a:pPr lvl="1"/>
            <a:r>
              <a:rPr lang="en-GB" dirty="0"/>
              <a:t>How the trailer introduce character(s)</a:t>
            </a:r>
          </a:p>
          <a:p>
            <a:pPr lvl="1"/>
            <a:r>
              <a:rPr lang="en-GB" dirty="0"/>
              <a:t>How the trailer makes the target audience clear</a:t>
            </a:r>
          </a:p>
          <a:p>
            <a:pPr lvl="1"/>
            <a:r>
              <a:rPr lang="en-GB" dirty="0"/>
              <a:t>How the trailer tries to ‘sell’ the film </a:t>
            </a:r>
          </a:p>
        </p:txBody>
      </p:sp>
    </p:spTree>
    <p:extLst>
      <p:ext uri="{BB962C8B-B14F-4D97-AF65-F5344CB8AC3E}">
        <p14:creationId xmlns:p14="http://schemas.microsoft.com/office/powerpoint/2010/main" val="23311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 and Conventions?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sort of things do the trailers watched seem to have in common?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Dramatic Films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Depend mostly on </a:t>
            </a:r>
            <a:r>
              <a:rPr lang="en-GB" b="1" dirty="0" smtClean="0"/>
              <a:t>in-depth development </a:t>
            </a:r>
            <a:r>
              <a:rPr lang="en-GB" dirty="0" smtClean="0"/>
              <a:t>of </a:t>
            </a:r>
            <a:r>
              <a:rPr lang="en-GB" b="1" dirty="0" smtClean="0"/>
              <a:t>realistic</a:t>
            </a:r>
            <a:r>
              <a:rPr lang="en-GB" dirty="0" smtClean="0"/>
              <a:t> characters dealing with </a:t>
            </a:r>
            <a:r>
              <a:rPr lang="en-GB" b="1" dirty="0" smtClean="0"/>
              <a:t>emotional themes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Themes include alcoholism, drug addiction, racial prejudice, religious intolerance, poverty, crime and corruption put the characters in conflict with themselves, others, society and even natural phenomena.</a:t>
            </a:r>
          </a:p>
          <a:p>
            <a:r>
              <a:rPr lang="en-GB" dirty="0" smtClean="0"/>
              <a:t>Focus mainly on the drama of the main issue.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116632"/>
            <a:ext cx="8229600" cy="1143000"/>
          </a:xfrm>
        </p:spPr>
        <p:txBody>
          <a:bodyPr/>
          <a:lstStyle/>
          <a:p>
            <a:r>
              <a:rPr lang="en-GB" dirty="0" smtClean="0"/>
              <a:t>Drama Trailers</a:t>
            </a:r>
            <a:endParaRPr lang="en-GB" dirty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112505" y="5452460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4304137" y="544522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>
            <a:hlinkClick r:id="rId4"/>
          </p:cNvPr>
          <p:cNvSpPr/>
          <p:nvPr/>
        </p:nvSpPr>
        <p:spPr>
          <a:xfrm>
            <a:off x="7452320" y="538599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8" y="1380926"/>
            <a:ext cx="8229600" cy="4525963"/>
          </a:xfrm>
        </p:spPr>
        <p:txBody>
          <a:bodyPr/>
          <a:lstStyle/>
          <a:p>
            <a:r>
              <a:rPr lang="en-GB" dirty="0"/>
              <a:t>Watch the following trailers for </a:t>
            </a:r>
            <a:r>
              <a:rPr lang="en-GB" dirty="0" smtClean="0"/>
              <a:t>Drama </a:t>
            </a:r>
            <a:r>
              <a:rPr lang="en-GB" dirty="0"/>
              <a:t>films. Take notes on how the codes are used, as well as commenting on the following:</a:t>
            </a:r>
          </a:p>
          <a:p>
            <a:pPr lvl="1"/>
            <a:r>
              <a:rPr lang="en-GB" dirty="0"/>
              <a:t>How the trailer introduces the story</a:t>
            </a:r>
          </a:p>
          <a:p>
            <a:pPr lvl="1"/>
            <a:r>
              <a:rPr lang="en-GB" dirty="0"/>
              <a:t>How the trailer introduce character(s)</a:t>
            </a:r>
          </a:p>
          <a:p>
            <a:pPr lvl="1"/>
            <a:r>
              <a:rPr lang="en-GB" dirty="0"/>
              <a:t>How the trailer makes the target audience clear</a:t>
            </a:r>
          </a:p>
          <a:p>
            <a:pPr lvl="1"/>
            <a:r>
              <a:rPr lang="en-GB" dirty="0"/>
              <a:t>How the trailer tries to ‘sell’ the film </a:t>
            </a:r>
          </a:p>
        </p:txBody>
      </p:sp>
    </p:spTree>
    <p:extLst>
      <p:ext uri="{BB962C8B-B14F-4D97-AF65-F5344CB8AC3E}">
        <p14:creationId xmlns:p14="http://schemas.microsoft.com/office/powerpoint/2010/main" val="36070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 and Conventions?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sort of things do the trailers watched seem to have in common?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broad category of moving pictures intended to document some aspect of </a:t>
            </a:r>
            <a:r>
              <a:rPr lang="en-GB" b="1" dirty="0" smtClean="0"/>
              <a:t>reality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Described as a "filmmaking practice, a cinematic tradition, and mode of audience reception" that is continually evolving and is without clear boundaries.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Documentary Trailers</a:t>
            </a:r>
            <a:endParaRPr lang="en-GB" dirty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112505" y="5452460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4304137" y="544522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>
            <a:hlinkClick r:id="rId4"/>
          </p:cNvPr>
          <p:cNvSpPr/>
          <p:nvPr/>
        </p:nvSpPr>
        <p:spPr>
          <a:xfrm>
            <a:off x="7380312" y="54452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8" y="1399183"/>
            <a:ext cx="8229600" cy="4525963"/>
          </a:xfrm>
        </p:spPr>
        <p:txBody>
          <a:bodyPr/>
          <a:lstStyle/>
          <a:p>
            <a:r>
              <a:rPr lang="en-GB" dirty="0"/>
              <a:t>Watch the following trailers for </a:t>
            </a:r>
            <a:r>
              <a:rPr lang="en-GB" dirty="0" smtClean="0"/>
              <a:t>Documentary </a:t>
            </a:r>
            <a:r>
              <a:rPr lang="en-GB" dirty="0"/>
              <a:t>films. Take notes on how the codes are used, as well as commenting on the following:</a:t>
            </a:r>
          </a:p>
          <a:p>
            <a:pPr lvl="1"/>
            <a:r>
              <a:rPr lang="en-GB" dirty="0"/>
              <a:t>How the trailer introduces the story</a:t>
            </a:r>
          </a:p>
          <a:p>
            <a:pPr lvl="1"/>
            <a:r>
              <a:rPr lang="en-GB" dirty="0"/>
              <a:t>How the trailer introduce character(s)</a:t>
            </a:r>
          </a:p>
          <a:p>
            <a:pPr lvl="1"/>
            <a:r>
              <a:rPr lang="en-GB" dirty="0"/>
              <a:t>How the trailer makes the target audience clear</a:t>
            </a:r>
          </a:p>
          <a:p>
            <a:pPr lvl="1"/>
            <a:r>
              <a:rPr lang="en-GB" dirty="0"/>
              <a:t>How the trailer tries to ‘sell’ the film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0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 and Conventions?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sort of things do the trailers watched seem to have in common?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Science Fiction Films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Speculative</a:t>
            </a:r>
            <a:r>
              <a:rPr lang="en-GB" b="1" dirty="0" smtClean="0"/>
              <a:t>, science-based </a:t>
            </a:r>
            <a:r>
              <a:rPr lang="en-GB" dirty="0" smtClean="0"/>
              <a:t>depictions of phenomena that are not necessarily accepted by mainstream science.</a:t>
            </a:r>
          </a:p>
          <a:p>
            <a:r>
              <a:rPr lang="en-GB" dirty="0" smtClean="0"/>
              <a:t>Includes extraterrestrial life forms, alien worlds, extrasensory perception, and time travel, often along with futuristic elements such as spacecraft, robots, or other technologies. </a:t>
            </a:r>
          </a:p>
          <a:p>
            <a:r>
              <a:rPr lang="en-GB" dirty="0" smtClean="0"/>
              <a:t>Often used to focus on </a:t>
            </a:r>
            <a:r>
              <a:rPr lang="en-GB" b="1" dirty="0" smtClean="0"/>
              <a:t>political or social issues</a:t>
            </a:r>
            <a:r>
              <a:rPr lang="en-GB" dirty="0" smtClean="0"/>
              <a:t>, and to explore </a:t>
            </a:r>
            <a:r>
              <a:rPr lang="en-GB" b="1" dirty="0" smtClean="0"/>
              <a:t>philosophical issues like the human condition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 In many cases, often </a:t>
            </a:r>
            <a:r>
              <a:rPr lang="en-GB" b="1" dirty="0" smtClean="0"/>
              <a:t>adapted</a:t>
            </a:r>
            <a:r>
              <a:rPr lang="en-GB" dirty="0" smtClean="0"/>
              <a:t> from novels.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5400" smtClean="0"/>
              <a:t>At the end of this lesson we will have created a list of codes and conventions employed in film trailers in certain genres</a:t>
            </a:r>
            <a:r>
              <a:rPr lang="en-GB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0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Science Fiction Trailers</a:t>
            </a:r>
            <a:endParaRPr lang="en-GB" dirty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112505" y="5452460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4304137" y="544522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>
            <a:hlinkClick r:id="rId4"/>
          </p:cNvPr>
          <p:cNvSpPr/>
          <p:nvPr/>
        </p:nvSpPr>
        <p:spPr>
          <a:xfrm>
            <a:off x="7380312" y="54452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Watch the following trailers for </a:t>
            </a:r>
            <a:r>
              <a:rPr lang="en-GB" dirty="0" smtClean="0"/>
              <a:t>Science Fiction </a:t>
            </a:r>
            <a:r>
              <a:rPr lang="en-GB" dirty="0"/>
              <a:t>films. Take notes on how the codes are used, as well as commenting on the following:</a:t>
            </a:r>
          </a:p>
          <a:p>
            <a:pPr lvl="1"/>
            <a:r>
              <a:rPr lang="en-GB" dirty="0"/>
              <a:t>How the trailer introduces the story</a:t>
            </a:r>
          </a:p>
          <a:p>
            <a:pPr lvl="1"/>
            <a:r>
              <a:rPr lang="en-GB" dirty="0"/>
              <a:t>How the trailer introduce character(s)</a:t>
            </a:r>
          </a:p>
          <a:p>
            <a:pPr lvl="1"/>
            <a:r>
              <a:rPr lang="en-GB" dirty="0"/>
              <a:t>How the trailer makes the target audience clear</a:t>
            </a:r>
          </a:p>
          <a:p>
            <a:pPr lvl="1"/>
            <a:r>
              <a:rPr lang="en-GB" dirty="0"/>
              <a:t>How the trailer tries to ‘sell’ the film </a:t>
            </a:r>
          </a:p>
        </p:txBody>
      </p:sp>
    </p:spTree>
    <p:extLst>
      <p:ext uri="{BB962C8B-B14F-4D97-AF65-F5344CB8AC3E}">
        <p14:creationId xmlns:p14="http://schemas.microsoft.com/office/powerpoint/2010/main" val="36070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 and Conventions?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sort of things do the trailers watched seem to have in common?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Horror Films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Strive to elicit the emotions of </a:t>
            </a:r>
            <a:r>
              <a:rPr lang="en-GB" b="1" dirty="0" smtClean="0"/>
              <a:t>fear, disgust and horror </a:t>
            </a:r>
            <a:r>
              <a:rPr lang="en-GB" dirty="0" smtClean="0"/>
              <a:t>from viewers. </a:t>
            </a:r>
          </a:p>
          <a:p>
            <a:r>
              <a:rPr lang="en-GB" dirty="0" smtClean="0"/>
              <a:t>Often feature scenes that </a:t>
            </a:r>
            <a:r>
              <a:rPr lang="en-GB" b="1" dirty="0" smtClean="0"/>
              <a:t>startle the viewer </a:t>
            </a:r>
            <a:r>
              <a:rPr lang="en-GB" dirty="0" smtClean="0"/>
              <a:t>through the means of </a:t>
            </a:r>
            <a:r>
              <a:rPr lang="en-GB" b="1" dirty="0" smtClean="0"/>
              <a:t>macabre</a:t>
            </a:r>
            <a:r>
              <a:rPr lang="en-GB" dirty="0" smtClean="0"/>
              <a:t> and the </a:t>
            </a:r>
            <a:r>
              <a:rPr lang="en-GB" b="1" dirty="0" smtClean="0"/>
              <a:t>supernatural,</a:t>
            </a:r>
            <a:r>
              <a:rPr lang="en-GB" dirty="0" smtClean="0"/>
              <a:t> thus frequently overlapping with the fantasy, thriller, and science fiction genres. </a:t>
            </a:r>
          </a:p>
          <a:p>
            <a:r>
              <a:rPr lang="en-GB" dirty="0" smtClean="0"/>
              <a:t>Deal with the viewer's </a:t>
            </a:r>
            <a:r>
              <a:rPr lang="en-GB" b="1" dirty="0" smtClean="0"/>
              <a:t>nightmares, hidden worst fears, revulsions and terror of the unknown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Although a good deal of it is about the supernatural, if some films contain a plot about morbidity, serial killers, a disease/virus outbreak and surrealism, they may be termed "horror."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Horror Trailers</a:t>
            </a:r>
            <a:endParaRPr lang="en-GB" dirty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112505" y="5452460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4304137" y="544522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>
            <a:hlinkClick r:id="rId4"/>
          </p:cNvPr>
          <p:cNvSpPr/>
          <p:nvPr/>
        </p:nvSpPr>
        <p:spPr>
          <a:xfrm>
            <a:off x="7380312" y="54452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8" y="1388162"/>
            <a:ext cx="8229600" cy="4525963"/>
          </a:xfrm>
        </p:spPr>
        <p:txBody>
          <a:bodyPr/>
          <a:lstStyle/>
          <a:p>
            <a:r>
              <a:rPr lang="en-GB" dirty="0"/>
              <a:t>Watch the following trailers for </a:t>
            </a:r>
            <a:r>
              <a:rPr lang="en-GB" dirty="0" smtClean="0"/>
              <a:t>Horror </a:t>
            </a:r>
            <a:r>
              <a:rPr lang="en-GB" dirty="0"/>
              <a:t>films. Take notes on how the codes are used, as well as commenting on the following:</a:t>
            </a:r>
          </a:p>
          <a:p>
            <a:pPr lvl="1"/>
            <a:r>
              <a:rPr lang="en-GB" dirty="0"/>
              <a:t>How the trailer introduces the story</a:t>
            </a:r>
          </a:p>
          <a:p>
            <a:pPr lvl="1"/>
            <a:r>
              <a:rPr lang="en-GB" dirty="0"/>
              <a:t>How the trailer introduce character(s)</a:t>
            </a:r>
          </a:p>
          <a:p>
            <a:pPr lvl="1"/>
            <a:r>
              <a:rPr lang="en-GB" dirty="0"/>
              <a:t>How the trailer makes the target audience clear</a:t>
            </a:r>
          </a:p>
          <a:p>
            <a:pPr lvl="1"/>
            <a:r>
              <a:rPr lang="en-GB" dirty="0"/>
              <a:t>How the trailer tries to ‘sell’ the film </a:t>
            </a:r>
          </a:p>
        </p:txBody>
      </p:sp>
    </p:spTree>
    <p:extLst>
      <p:ext uri="{BB962C8B-B14F-4D97-AF65-F5344CB8AC3E}">
        <p14:creationId xmlns:p14="http://schemas.microsoft.com/office/powerpoint/2010/main" val="36070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 and Conventions?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sort of things do the trailers watched seem to have in common?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Films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Designed to appeal to </a:t>
            </a:r>
            <a:r>
              <a:rPr lang="en-GB" b="1" dirty="0" smtClean="0"/>
              <a:t>a variety of age groups </a:t>
            </a:r>
            <a:r>
              <a:rPr lang="en-GB" dirty="0" smtClean="0"/>
              <a:t>and, thus, families.</a:t>
            </a:r>
          </a:p>
          <a:p>
            <a:r>
              <a:rPr lang="en-GB" dirty="0" smtClean="0"/>
              <a:t>In December 2005, Steven Spielberg's 1982 film </a:t>
            </a:r>
            <a:r>
              <a:rPr lang="en-GB" i="1" dirty="0" smtClean="0"/>
              <a:t>E.T. the Extra-Terrestrial</a:t>
            </a:r>
            <a:r>
              <a:rPr lang="en-GB" dirty="0" smtClean="0"/>
              <a:t> came first in a poll of the 100 Greatest Family Films.</a:t>
            </a:r>
            <a:endParaRPr lang="en-GB" baseline="30000" dirty="0" smtClean="0"/>
          </a:p>
          <a:p>
            <a:r>
              <a:rPr lang="en-GB" dirty="0" smtClean="0"/>
              <a:t>The genre today generates billions of dollars per annum.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Film Trailers</a:t>
            </a:r>
            <a:endParaRPr lang="en-GB" dirty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112505" y="5452460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4304137" y="544522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>
            <a:hlinkClick r:id="rId4"/>
          </p:cNvPr>
          <p:cNvSpPr/>
          <p:nvPr/>
        </p:nvSpPr>
        <p:spPr>
          <a:xfrm>
            <a:off x="7380312" y="54452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Watch the following trailers for </a:t>
            </a:r>
            <a:r>
              <a:rPr lang="en-GB" dirty="0" smtClean="0"/>
              <a:t>Family </a:t>
            </a:r>
            <a:r>
              <a:rPr lang="en-GB" dirty="0"/>
              <a:t>films. Take notes on how the codes are used, as well as commenting on the following:</a:t>
            </a:r>
          </a:p>
          <a:p>
            <a:pPr lvl="1"/>
            <a:r>
              <a:rPr lang="en-GB" dirty="0"/>
              <a:t>How the trailer introduces the story</a:t>
            </a:r>
          </a:p>
          <a:p>
            <a:pPr lvl="1"/>
            <a:r>
              <a:rPr lang="en-GB" dirty="0"/>
              <a:t>How the trailer introduce character(s)</a:t>
            </a:r>
          </a:p>
          <a:p>
            <a:pPr lvl="1"/>
            <a:r>
              <a:rPr lang="en-GB" dirty="0"/>
              <a:t>How the trailer makes the target audience clear</a:t>
            </a:r>
          </a:p>
          <a:p>
            <a:pPr lvl="1"/>
            <a:r>
              <a:rPr lang="en-GB" dirty="0"/>
              <a:t>How the trailer tries to ‘sell’ the film </a:t>
            </a:r>
          </a:p>
        </p:txBody>
      </p:sp>
    </p:spTree>
    <p:extLst>
      <p:ext uri="{BB962C8B-B14F-4D97-AF65-F5344CB8AC3E}">
        <p14:creationId xmlns:p14="http://schemas.microsoft.com/office/powerpoint/2010/main" val="36070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 and Conventions?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sort of things do the trailers watched seem to have in common?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Please keep these codes and conventions in mind; when it comes time for you to create your own film trailer, </a:t>
            </a:r>
            <a:r>
              <a:rPr lang="en-GB" sz="4400" b="1" dirty="0" smtClean="0"/>
              <a:t>you will be expected to follow the codes and conventions of the genre you choose</a:t>
            </a:r>
            <a:r>
              <a:rPr lang="en-GB" sz="4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Watch the following </a:t>
            </a:r>
            <a:r>
              <a:rPr lang="en-GB" sz="6000" dirty="0" smtClean="0">
                <a:hlinkClick r:id="rId2"/>
              </a:rPr>
              <a:t>clip</a:t>
            </a:r>
            <a:r>
              <a:rPr lang="en-GB" sz="6000" dirty="0" smtClean="0"/>
              <a:t>, commenting on which </a:t>
            </a:r>
            <a:r>
              <a:rPr lang="en-GB" sz="6000" b="1" dirty="0" smtClean="0"/>
              <a:t>genre</a:t>
            </a:r>
            <a:r>
              <a:rPr lang="en-GB" sz="6000" dirty="0" smtClean="0"/>
              <a:t> you think the film falls into and</a:t>
            </a:r>
            <a:r>
              <a:rPr lang="en-GB" sz="6000" b="1" dirty="0" smtClean="0"/>
              <a:t> why</a:t>
            </a:r>
            <a:r>
              <a:rPr lang="en-GB" sz="6000" dirty="0" smtClean="0"/>
              <a:t>.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0702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5400" dirty="0" smtClean="0"/>
              <a:t>How can you tell the genre of a film, based on the trailer?</a:t>
            </a:r>
            <a:endParaRPr lang="en-GB" sz="5400" dirty="0"/>
          </a:p>
        </p:txBody>
      </p:sp>
      <p:pic>
        <p:nvPicPr>
          <p:cNvPr id="1026" name="Picture 2" descr="http://media.techeblog.com/images/transformers-dark-of-the-mo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0768"/>
            <a:ext cx="428625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0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103364"/>
              </p:ext>
            </p:extLst>
          </p:nvPr>
        </p:nvGraphicFramePr>
        <p:xfrm>
          <a:off x="179512" y="260648"/>
          <a:ext cx="8568952" cy="6281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448272"/>
                <a:gridCol w="2466274"/>
                <a:gridCol w="2142238"/>
              </a:tblGrid>
              <a:tr h="13268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r>
                        <a:rPr lang="en-GB" baseline="0" dirty="0" smtClean="0"/>
                        <a:t> Codes (shot types, transitions, camera movement)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Symbolic</a:t>
                      </a:r>
                      <a:r>
                        <a:rPr lang="en-GB" baseline="0" dirty="0" smtClean="0"/>
                        <a:t> Codes (images used, representations, music used)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Written Codes</a:t>
                      </a:r>
                      <a:r>
                        <a:rPr lang="en-GB" baseline="0" dirty="0" smtClean="0"/>
                        <a:t> (text used, font style used, size, colour</a:t>
                      </a:r>
                      <a:endParaRPr lang="en-GB" dirty="0"/>
                    </a:p>
                  </a:txBody>
                  <a:tcPr/>
                </a:tc>
              </a:tr>
              <a:tr h="977402">
                <a:tc>
                  <a:txBody>
                    <a:bodyPr/>
                    <a:lstStyle/>
                    <a:p>
                      <a:r>
                        <a:rPr lang="en-GB" dirty="0" smtClean="0"/>
                        <a:t>Action Adventure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88466">
                <a:tc>
                  <a:txBody>
                    <a:bodyPr/>
                    <a:lstStyle/>
                    <a:p>
                      <a:r>
                        <a:rPr lang="en-GB" dirty="0" smtClean="0"/>
                        <a:t>Comedy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88466">
                <a:tc>
                  <a:txBody>
                    <a:bodyPr/>
                    <a:lstStyle/>
                    <a:p>
                      <a:r>
                        <a:rPr lang="en-GB" dirty="0" smtClean="0"/>
                        <a:t>Drama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91128">
                <a:tc>
                  <a:txBody>
                    <a:bodyPr/>
                    <a:lstStyle/>
                    <a:p>
                      <a:r>
                        <a:rPr lang="en-GB" dirty="0" smtClean="0"/>
                        <a:t>Documentary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6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79011"/>
              </p:ext>
            </p:extLst>
          </p:nvPr>
        </p:nvGraphicFramePr>
        <p:xfrm>
          <a:off x="251520" y="188640"/>
          <a:ext cx="8568952" cy="658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232248"/>
                <a:gridCol w="2808312"/>
                <a:gridCol w="2376264"/>
              </a:tblGrid>
              <a:tr h="13681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r>
                        <a:rPr lang="en-GB" baseline="0" dirty="0" smtClean="0"/>
                        <a:t> Codes (shot types, transitions, camera movement)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Symbolic</a:t>
                      </a:r>
                      <a:r>
                        <a:rPr lang="en-GB" baseline="0" dirty="0" smtClean="0"/>
                        <a:t> Codes (images used, representations, music used)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Written Codes</a:t>
                      </a:r>
                      <a:r>
                        <a:rPr lang="en-GB" baseline="0" dirty="0" smtClean="0"/>
                        <a:t> (text used, font style used, size, colour</a:t>
                      </a:r>
                      <a:endParaRPr lang="en-GB" dirty="0"/>
                    </a:p>
                  </a:txBody>
                  <a:tcPr/>
                </a:tc>
              </a:tr>
              <a:tr h="550671">
                <a:tc>
                  <a:txBody>
                    <a:bodyPr/>
                    <a:lstStyle/>
                    <a:p>
                      <a:r>
                        <a:rPr lang="en-GB" dirty="0" smtClean="0"/>
                        <a:t>Science Fiction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50671">
                <a:tc>
                  <a:txBody>
                    <a:bodyPr/>
                    <a:lstStyle/>
                    <a:p>
                      <a:r>
                        <a:rPr lang="en-GB" dirty="0" smtClean="0"/>
                        <a:t>Horror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50671">
                <a:tc>
                  <a:txBody>
                    <a:bodyPr/>
                    <a:lstStyle/>
                    <a:p>
                      <a:r>
                        <a:rPr lang="en-GB" dirty="0" smtClean="0"/>
                        <a:t>Family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6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Adventure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Films where one or more </a:t>
            </a:r>
            <a:r>
              <a:rPr lang="en-GB" b="1" dirty="0" smtClean="0"/>
              <a:t>heroes</a:t>
            </a:r>
            <a:r>
              <a:rPr lang="en-GB" dirty="0" smtClean="0"/>
              <a:t> is thrust into a series of challenges that require </a:t>
            </a:r>
            <a:r>
              <a:rPr lang="en-GB" b="1" dirty="0" smtClean="0"/>
              <a:t>physical feats</a:t>
            </a:r>
            <a:r>
              <a:rPr lang="en-GB" dirty="0" smtClean="0"/>
              <a:t>, extended </a:t>
            </a:r>
            <a:r>
              <a:rPr lang="en-GB" b="1" dirty="0" smtClean="0"/>
              <a:t>fights</a:t>
            </a:r>
            <a:r>
              <a:rPr lang="en-GB" dirty="0" smtClean="0"/>
              <a:t> and frenetic </a:t>
            </a:r>
            <a:r>
              <a:rPr lang="en-GB" b="1" dirty="0" smtClean="0"/>
              <a:t>chases</a:t>
            </a:r>
            <a:r>
              <a:rPr lang="en-GB" dirty="0" smtClean="0"/>
              <a:t>.</a:t>
            </a:r>
            <a:endParaRPr lang="en-GB" baseline="30000" dirty="0"/>
          </a:p>
          <a:p>
            <a:r>
              <a:rPr lang="en-GB" dirty="0" smtClean="0"/>
              <a:t>Story and character development are generally secondary to </a:t>
            </a:r>
            <a:r>
              <a:rPr lang="en-GB" b="1" dirty="0" smtClean="0"/>
              <a:t>explosions, fist fights, gunplay and car chases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Traditionally aimed at </a:t>
            </a:r>
            <a:r>
              <a:rPr lang="en-GB" b="1" dirty="0" smtClean="0"/>
              <a:t>male audiences </a:t>
            </a:r>
            <a:r>
              <a:rPr lang="en-GB" dirty="0" smtClean="0"/>
              <a:t>from the </a:t>
            </a:r>
            <a:r>
              <a:rPr lang="en-GB" b="1" dirty="0" smtClean="0"/>
              <a:t>early teens to the mid-30s</a:t>
            </a:r>
            <a:r>
              <a:rPr lang="en-GB" dirty="0" smtClean="0"/>
              <a:t>, many action filmmakers have now added </a:t>
            </a:r>
            <a:r>
              <a:rPr lang="en-GB" b="1" dirty="0" smtClean="0"/>
              <a:t>female heroines </a:t>
            </a:r>
            <a:r>
              <a:rPr lang="en-GB" dirty="0" smtClean="0"/>
              <a:t>in response to the expanding social conceptions of gender, glorifying the strong female archetype.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2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Adventure Trailers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GB" dirty="0" smtClean="0"/>
              <a:t>Watch the following trailers for Action Adventure films. Take notes on how the codes are used, as well as commenting on the following:</a:t>
            </a:r>
          </a:p>
          <a:p>
            <a:pPr lvl="1"/>
            <a:r>
              <a:rPr lang="en-GB" dirty="0" smtClean="0"/>
              <a:t>How the trailer introduces the story</a:t>
            </a:r>
          </a:p>
          <a:p>
            <a:pPr lvl="1"/>
            <a:r>
              <a:rPr lang="en-GB" dirty="0" smtClean="0"/>
              <a:t>How the trailer introduce character(s)</a:t>
            </a:r>
          </a:p>
          <a:p>
            <a:pPr lvl="1"/>
            <a:r>
              <a:rPr lang="en-GB" dirty="0" smtClean="0"/>
              <a:t>How the trailer makes the target audience clear</a:t>
            </a:r>
          </a:p>
          <a:p>
            <a:pPr lvl="1"/>
            <a:r>
              <a:rPr lang="en-GB" dirty="0" smtClean="0"/>
              <a:t>How the trailer tries to ‘sell’ the film 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112505" y="5452460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4304137" y="544522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>
            <a:hlinkClick r:id="rId4"/>
          </p:cNvPr>
          <p:cNvSpPr/>
          <p:nvPr/>
        </p:nvSpPr>
        <p:spPr>
          <a:xfrm>
            <a:off x="7452320" y="538599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26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 and Conventions?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sort of things do the trailers watched seem to have in common?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1183</Words>
  <Application>Microsoft Office PowerPoint</Application>
  <PresentationFormat>On-screen Show (4:3)</PresentationFormat>
  <Paragraphs>149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Film Trailers</vt:lpstr>
      <vt:lpstr>Lesson Objective</vt:lpstr>
      <vt:lpstr>Starter</vt:lpstr>
      <vt:lpstr>Genre</vt:lpstr>
      <vt:lpstr>PowerPoint Presentation</vt:lpstr>
      <vt:lpstr>PowerPoint Presentation</vt:lpstr>
      <vt:lpstr>Action Adventure</vt:lpstr>
      <vt:lpstr>Action Adventure Trailers</vt:lpstr>
      <vt:lpstr>Codes and Conventions?</vt:lpstr>
      <vt:lpstr>Comedy Films</vt:lpstr>
      <vt:lpstr>Comedy Trailers</vt:lpstr>
      <vt:lpstr>Codes and Conventions?</vt:lpstr>
      <vt:lpstr>Dramatic Films</vt:lpstr>
      <vt:lpstr>Drama Trailers</vt:lpstr>
      <vt:lpstr>Codes and Conventions?</vt:lpstr>
      <vt:lpstr>Documentary</vt:lpstr>
      <vt:lpstr>Documentary Trailers</vt:lpstr>
      <vt:lpstr>Codes and Conventions?</vt:lpstr>
      <vt:lpstr>Science Fiction Films</vt:lpstr>
      <vt:lpstr>Science Fiction Trailers</vt:lpstr>
      <vt:lpstr>Codes and Conventions?</vt:lpstr>
      <vt:lpstr>Horror Films</vt:lpstr>
      <vt:lpstr>Horror Trailers</vt:lpstr>
      <vt:lpstr>Codes and Conventions?</vt:lpstr>
      <vt:lpstr>Family Films</vt:lpstr>
      <vt:lpstr>Family Film Trailers</vt:lpstr>
      <vt:lpstr>Codes and Conventions?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Trailers</dc:title>
  <dc:creator>krista carson</dc:creator>
  <cp:lastModifiedBy>Krista Carson</cp:lastModifiedBy>
  <cp:revision>31</cp:revision>
  <cp:lastPrinted>2012-02-27T15:24:43Z</cp:lastPrinted>
  <dcterms:created xsi:type="dcterms:W3CDTF">2011-03-21T14:04:24Z</dcterms:created>
  <dcterms:modified xsi:type="dcterms:W3CDTF">2012-02-27T15:31:56Z</dcterms:modified>
</cp:coreProperties>
</file>