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84C60E-9100-472B-9696-AC3A6FA504ED}" type="datetimeFigureOut">
              <a:rPr lang="en-GB" smtClean="0"/>
              <a:t>27/04/2011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787409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84C60E-9100-472B-9696-AC3A6FA504ED}" type="datetimeFigureOut">
              <a:rPr lang="en-GB" smtClean="0"/>
              <a:t>27/04/2011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51096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84C60E-9100-472B-9696-AC3A6FA504ED}" type="datetimeFigureOut">
              <a:rPr lang="en-GB" smtClean="0"/>
              <a:t>27/04/2011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337580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84C60E-9100-472B-9696-AC3A6FA504ED}" type="datetimeFigureOut">
              <a:rPr lang="en-GB" smtClean="0"/>
              <a:t>27/04/2011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46015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4C60E-9100-472B-9696-AC3A6FA504ED}" type="datetimeFigureOut">
              <a:rPr lang="en-GB" smtClean="0"/>
              <a:t>27/04/2011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225584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84C60E-9100-472B-9696-AC3A6FA504ED}" type="datetimeFigureOut">
              <a:rPr lang="en-GB" smtClean="0"/>
              <a:t>27/04/2011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279918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84C60E-9100-472B-9696-AC3A6FA504ED}" type="datetimeFigureOut">
              <a:rPr lang="en-GB" smtClean="0"/>
              <a:t>27/04/2011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369238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84C60E-9100-472B-9696-AC3A6FA504ED}" type="datetimeFigureOut">
              <a:rPr lang="en-GB" smtClean="0"/>
              <a:t>27/04/2011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371895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4C60E-9100-472B-9696-AC3A6FA504ED}" type="datetimeFigureOut">
              <a:rPr lang="en-GB" smtClean="0"/>
              <a:t>27/04/2011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99778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4C60E-9100-472B-9696-AC3A6FA504ED}" type="datetimeFigureOut">
              <a:rPr lang="en-GB" smtClean="0"/>
              <a:t>27/04/2011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315601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4C60E-9100-472B-9696-AC3A6FA504ED}" type="datetimeFigureOut">
              <a:rPr lang="en-GB" smtClean="0"/>
              <a:t>27/04/2011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8EA943-7D6C-4C47-9653-9773ABAD22E9}" type="slidenum">
              <a:rPr lang="en-GB" smtClean="0"/>
              <a:t>‹#›</a:t>
            </a:fld>
            <a:endParaRPr lang="en-GB"/>
          </a:p>
        </p:txBody>
      </p:sp>
    </p:spTree>
    <p:extLst>
      <p:ext uri="{BB962C8B-B14F-4D97-AF65-F5344CB8AC3E}">
        <p14:creationId xmlns:p14="http://schemas.microsoft.com/office/powerpoint/2010/main" val="168998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4C60E-9100-472B-9696-AC3A6FA504ED}" type="datetimeFigureOut">
              <a:rPr lang="en-GB" smtClean="0"/>
              <a:t>27/04/2011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EA943-7D6C-4C47-9653-9773ABAD22E9}" type="slidenum">
              <a:rPr lang="en-GB" smtClean="0"/>
              <a:t>‹#›</a:t>
            </a:fld>
            <a:endParaRPr lang="en-GB"/>
          </a:p>
        </p:txBody>
      </p:sp>
    </p:spTree>
    <p:extLst>
      <p:ext uri="{BB962C8B-B14F-4D97-AF65-F5344CB8AC3E}">
        <p14:creationId xmlns:p14="http://schemas.microsoft.com/office/powerpoint/2010/main" val="815047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Media Studies</a:t>
            </a:r>
            <a:endParaRPr lang="en-GB" dirty="0"/>
          </a:p>
        </p:txBody>
      </p:sp>
      <p:sp>
        <p:nvSpPr>
          <p:cNvPr id="3" name="Subtitle 2"/>
          <p:cNvSpPr>
            <a:spLocks noGrp="1"/>
          </p:cNvSpPr>
          <p:nvPr>
            <p:ph type="subTitle" idx="1"/>
          </p:nvPr>
        </p:nvSpPr>
        <p:spPr/>
        <p:txBody>
          <a:bodyPr/>
          <a:lstStyle/>
          <a:p>
            <a:r>
              <a:rPr lang="en-GB" dirty="0" smtClean="0"/>
              <a:t>Film Trailers: Questionnaires</a:t>
            </a:r>
            <a:endParaRPr lang="en-GB" dirty="0"/>
          </a:p>
        </p:txBody>
      </p:sp>
    </p:spTree>
    <p:extLst>
      <p:ext uri="{BB962C8B-B14F-4D97-AF65-F5344CB8AC3E}">
        <p14:creationId xmlns:p14="http://schemas.microsoft.com/office/powerpoint/2010/main" val="3585176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lstStyle/>
          <a:p>
            <a:r>
              <a:rPr lang="en-GB" dirty="0" smtClean="0"/>
              <a:t>Print your questionnaire, and seek to make your own copies. You should aim to have at least 10 people from outside the classroom, and of various age groups, complete your questionnaire. </a:t>
            </a:r>
          </a:p>
          <a:p>
            <a:r>
              <a:rPr lang="en-GB" b="1" dirty="0" smtClean="0"/>
              <a:t>Next lesson you will have some time to do a results analysis on your findings</a:t>
            </a:r>
            <a:r>
              <a:rPr lang="en-GB" dirty="0" smtClean="0"/>
              <a:t>. </a:t>
            </a:r>
            <a:endParaRPr lang="en-GB" dirty="0"/>
          </a:p>
        </p:txBody>
      </p:sp>
    </p:spTree>
    <p:extLst>
      <p:ext uri="{BB962C8B-B14F-4D97-AF65-F5344CB8AC3E}">
        <p14:creationId xmlns:p14="http://schemas.microsoft.com/office/powerpoint/2010/main" val="124869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a:t>
            </a:r>
            <a:endParaRPr lang="en-GB" dirty="0"/>
          </a:p>
        </p:txBody>
      </p:sp>
      <p:sp>
        <p:nvSpPr>
          <p:cNvPr id="3" name="Content Placeholder 2"/>
          <p:cNvSpPr>
            <a:spLocks noGrp="1"/>
          </p:cNvSpPr>
          <p:nvPr>
            <p:ph idx="1"/>
          </p:nvPr>
        </p:nvSpPr>
        <p:spPr/>
        <p:txBody>
          <a:bodyPr>
            <a:normAutofit/>
          </a:bodyPr>
          <a:lstStyle/>
          <a:p>
            <a:r>
              <a:rPr lang="en-GB" sz="5400" dirty="0" smtClean="0"/>
              <a:t>At the end of this lesson we will have looked at how questionnaire’s are used, and have created our own questionnaire.</a:t>
            </a:r>
            <a:endParaRPr lang="en-GB" sz="5400" dirty="0"/>
          </a:p>
        </p:txBody>
      </p:sp>
    </p:spTree>
    <p:extLst>
      <p:ext uri="{BB962C8B-B14F-4D97-AF65-F5344CB8AC3E}">
        <p14:creationId xmlns:p14="http://schemas.microsoft.com/office/powerpoint/2010/main" val="354577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rista carson\AppData\Local\Microsoft\Windows\Temporary Internet Files\Content.IE5\ZZDOPB3F\MP90043868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9833" y="2518859"/>
            <a:ext cx="6400800" cy="4267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23528" y="260648"/>
            <a:ext cx="4320480" cy="2736304"/>
          </a:xfrm>
        </p:spPr>
        <p:txBody>
          <a:bodyPr>
            <a:normAutofit/>
          </a:bodyPr>
          <a:lstStyle/>
          <a:p>
            <a:r>
              <a:rPr lang="en-GB" sz="4800" dirty="0" smtClean="0"/>
              <a:t>What is the purpose of a questionnaire?</a:t>
            </a:r>
            <a:endParaRPr lang="en-GB" sz="4800" dirty="0"/>
          </a:p>
        </p:txBody>
      </p:sp>
    </p:spTree>
    <p:extLst>
      <p:ext uri="{BB962C8B-B14F-4D97-AF65-F5344CB8AC3E}">
        <p14:creationId xmlns:p14="http://schemas.microsoft.com/office/powerpoint/2010/main" val="339774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Questionnaires</a:t>
            </a:r>
            <a:endParaRPr lang="en-GB" dirty="0"/>
          </a:p>
        </p:txBody>
      </p:sp>
      <p:sp>
        <p:nvSpPr>
          <p:cNvPr id="3" name="Content Placeholder 2"/>
          <p:cNvSpPr>
            <a:spLocks noGrp="1"/>
          </p:cNvSpPr>
          <p:nvPr>
            <p:ph idx="1"/>
          </p:nvPr>
        </p:nvSpPr>
        <p:spPr>
          <a:xfrm>
            <a:off x="467544" y="1412776"/>
            <a:ext cx="8229600" cy="4525963"/>
          </a:xfrm>
        </p:spPr>
        <p:txBody>
          <a:bodyPr/>
          <a:lstStyle/>
          <a:p>
            <a:r>
              <a:rPr lang="en-GB" dirty="0" smtClean="0"/>
              <a:t>A questionnaire is a useful way of </a:t>
            </a:r>
            <a:r>
              <a:rPr lang="en-GB" b="1" dirty="0" smtClean="0"/>
              <a:t>gauging public opinion </a:t>
            </a:r>
            <a:r>
              <a:rPr lang="en-GB" dirty="0" smtClean="0"/>
              <a:t>and</a:t>
            </a:r>
            <a:r>
              <a:rPr lang="en-GB" b="1" dirty="0" smtClean="0"/>
              <a:t> interest</a:t>
            </a:r>
            <a:r>
              <a:rPr lang="en-GB" dirty="0" smtClean="0"/>
              <a:t>.</a:t>
            </a:r>
          </a:p>
          <a:p>
            <a:r>
              <a:rPr lang="en-GB" dirty="0" smtClean="0"/>
              <a:t>Media institutions use questionnaires to gain useful information about a topic of interest to them.</a:t>
            </a:r>
          </a:p>
          <a:p>
            <a:r>
              <a:rPr lang="en-GB" dirty="0" smtClean="0"/>
              <a:t>You must first think about </a:t>
            </a:r>
            <a:r>
              <a:rPr lang="en-GB" b="1" dirty="0" smtClean="0"/>
              <a:t>what you want to discover</a:t>
            </a:r>
            <a:r>
              <a:rPr lang="en-GB" dirty="0" smtClean="0"/>
              <a:t> and then </a:t>
            </a:r>
            <a:r>
              <a:rPr lang="en-GB" b="1" dirty="0" smtClean="0"/>
              <a:t>ask the right questions</a:t>
            </a:r>
            <a:r>
              <a:rPr lang="en-GB" dirty="0" smtClean="0"/>
              <a:t>.</a:t>
            </a:r>
            <a:endParaRPr lang="en-GB" dirty="0"/>
          </a:p>
        </p:txBody>
      </p:sp>
      <p:pic>
        <p:nvPicPr>
          <p:cNvPr id="3074" name="Picture 2" descr="C:\Users\krista carson\AppData\Local\Microsoft\Windows\Temporary Internet Files\Content.IE5\EQETQLJP\MC90043258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78859">
            <a:off x="2825616" y="3893767"/>
            <a:ext cx="3744634" cy="3744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35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Effective Questionnaires</a:t>
            </a:r>
            <a:endParaRPr lang="en-GB" dirty="0"/>
          </a:p>
        </p:txBody>
      </p:sp>
      <p:sp>
        <p:nvSpPr>
          <p:cNvPr id="3" name="Content Placeholder 2"/>
          <p:cNvSpPr>
            <a:spLocks noGrp="1"/>
          </p:cNvSpPr>
          <p:nvPr>
            <p:ph idx="1"/>
          </p:nvPr>
        </p:nvSpPr>
        <p:spPr/>
        <p:txBody>
          <a:bodyPr>
            <a:normAutofit fontScale="77500" lnSpcReduction="20000"/>
          </a:bodyPr>
          <a:lstStyle/>
          <a:p>
            <a:r>
              <a:rPr lang="en-GB" sz="5400" b="1" dirty="0" smtClean="0"/>
              <a:t>Keep it simple! </a:t>
            </a:r>
            <a:r>
              <a:rPr lang="en-GB" sz="5400" i="1" dirty="0" smtClean="0"/>
              <a:t>Yes/No responses are best</a:t>
            </a:r>
          </a:p>
          <a:p>
            <a:r>
              <a:rPr lang="en-GB" sz="5400" dirty="0" smtClean="0"/>
              <a:t>Use </a:t>
            </a:r>
            <a:r>
              <a:rPr lang="en-GB" sz="5400" b="1" dirty="0" smtClean="0"/>
              <a:t>tally charts </a:t>
            </a:r>
            <a:r>
              <a:rPr lang="en-GB" sz="5400" dirty="0" smtClean="0"/>
              <a:t>or </a:t>
            </a:r>
            <a:r>
              <a:rPr lang="en-GB" sz="5400" b="1" dirty="0" smtClean="0"/>
              <a:t>tick boxes</a:t>
            </a:r>
            <a:r>
              <a:rPr lang="en-GB" sz="5400" dirty="0" smtClean="0"/>
              <a:t>.</a:t>
            </a:r>
          </a:p>
          <a:p>
            <a:r>
              <a:rPr lang="en-GB" sz="5400" dirty="0" smtClean="0"/>
              <a:t>Keep questions to </a:t>
            </a:r>
            <a:r>
              <a:rPr lang="en-GB" sz="5400" b="1" dirty="0" smtClean="0"/>
              <a:t>maximum of 10 </a:t>
            </a:r>
            <a:r>
              <a:rPr lang="en-GB" sz="5400" dirty="0" smtClean="0"/>
              <a:t>– on one side of paper</a:t>
            </a:r>
          </a:p>
          <a:p>
            <a:r>
              <a:rPr lang="en-GB" sz="5400" dirty="0" smtClean="0"/>
              <a:t>Say ‘</a:t>
            </a:r>
            <a:r>
              <a:rPr lang="en-GB" sz="5400" b="1" dirty="0" smtClean="0"/>
              <a:t>Thank you</a:t>
            </a:r>
            <a:r>
              <a:rPr lang="en-GB" sz="5400" dirty="0" smtClean="0"/>
              <a:t>’ at end</a:t>
            </a:r>
          </a:p>
          <a:p>
            <a:r>
              <a:rPr lang="en-GB" sz="5400" b="1" dirty="0" smtClean="0"/>
              <a:t>No names </a:t>
            </a:r>
            <a:r>
              <a:rPr lang="en-GB" sz="5400" dirty="0" smtClean="0"/>
              <a:t>necessary</a:t>
            </a:r>
          </a:p>
          <a:p>
            <a:endParaRPr lang="en-GB" dirty="0"/>
          </a:p>
        </p:txBody>
      </p:sp>
    </p:spTree>
    <p:extLst>
      <p:ext uri="{BB962C8B-B14F-4D97-AF65-F5344CB8AC3E}">
        <p14:creationId xmlns:p14="http://schemas.microsoft.com/office/powerpoint/2010/main" val="386308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GB" dirty="0" smtClean="0"/>
              <a:t>For example….</a:t>
            </a:r>
            <a:endParaRPr lang="en-GB" dirty="0"/>
          </a:p>
        </p:txBody>
      </p:sp>
      <p:sp>
        <p:nvSpPr>
          <p:cNvPr id="3" name="Content Placeholder 2"/>
          <p:cNvSpPr>
            <a:spLocks noGrp="1"/>
          </p:cNvSpPr>
          <p:nvPr>
            <p:ph idx="1"/>
          </p:nvPr>
        </p:nvSpPr>
        <p:spPr>
          <a:xfrm>
            <a:off x="457200" y="1600200"/>
            <a:ext cx="2746648" cy="4525963"/>
          </a:xfrm>
        </p:spPr>
        <p:txBody>
          <a:bodyPr>
            <a:normAutofit fontScale="85000" lnSpcReduction="20000"/>
          </a:bodyPr>
          <a:lstStyle/>
          <a:p>
            <a:pPr>
              <a:buFont typeface="Wingdings" pitchFamily="2" charset="2"/>
              <a:buChar char="q"/>
            </a:pPr>
            <a:r>
              <a:rPr lang="en-GB" dirty="0" smtClean="0"/>
              <a:t>Male</a:t>
            </a:r>
          </a:p>
          <a:p>
            <a:pPr>
              <a:buFont typeface="Wingdings" pitchFamily="2" charset="2"/>
              <a:buChar char="q"/>
            </a:pPr>
            <a:r>
              <a:rPr lang="en-GB" dirty="0" smtClean="0"/>
              <a:t>Female</a:t>
            </a:r>
            <a:br>
              <a:rPr lang="en-GB" dirty="0" smtClean="0"/>
            </a:br>
            <a:endParaRPr lang="en-GB" dirty="0" smtClean="0"/>
          </a:p>
          <a:p>
            <a:pPr>
              <a:buFont typeface="Wingdings" pitchFamily="2" charset="2"/>
              <a:buChar char="q"/>
            </a:pPr>
            <a:r>
              <a:rPr lang="en-GB" dirty="0" smtClean="0"/>
              <a:t>Under 12</a:t>
            </a:r>
          </a:p>
          <a:p>
            <a:pPr>
              <a:buFont typeface="Wingdings" pitchFamily="2" charset="2"/>
              <a:buChar char="q"/>
            </a:pPr>
            <a:r>
              <a:rPr lang="en-GB" dirty="0" smtClean="0"/>
              <a:t>12-15</a:t>
            </a:r>
          </a:p>
          <a:p>
            <a:pPr>
              <a:buFont typeface="Wingdings" pitchFamily="2" charset="2"/>
              <a:buChar char="q"/>
            </a:pPr>
            <a:r>
              <a:rPr lang="en-GB" dirty="0" smtClean="0"/>
              <a:t>16-18</a:t>
            </a:r>
          </a:p>
          <a:p>
            <a:pPr>
              <a:buFont typeface="Wingdings" pitchFamily="2" charset="2"/>
              <a:buChar char="q"/>
            </a:pPr>
            <a:r>
              <a:rPr lang="en-GB" dirty="0" smtClean="0"/>
              <a:t>19-25</a:t>
            </a:r>
          </a:p>
          <a:p>
            <a:pPr>
              <a:buFont typeface="Wingdings" pitchFamily="2" charset="2"/>
              <a:buChar char="q"/>
            </a:pPr>
            <a:r>
              <a:rPr lang="en-GB" dirty="0" smtClean="0"/>
              <a:t>26-35</a:t>
            </a:r>
          </a:p>
          <a:p>
            <a:pPr>
              <a:buFont typeface="Wingdings" pitchFamily="2" charset="2"/>
              <a:buChar char="q"/>
            </a:pPr>
            <a:r>
              <a:rPr lang="en-GB" dirty="0" smtClean="0"/>
              <a:t>36-35</a:t>
            </a:r>
          </a:p>
          <a:p>
            <a:pPr>
              <a:buFont typeface="Wingdings" pitchFamily="2" charset="2"/>
              <a:buChar char="q"/>
            </a:pPr>
            <a:r>
              <a:rPr lang="en-GB" dirty="0" smtClean="0"/>
              <a:t>46-60</a:t>
            </a:r>
          </a:p>
          <a:p>
            <a:pPr>
              <a:buFont typeface="Wingdings" pitchFamily="2" charset="2"/>
              <a:buChar char="q"/>
            </a:pPr>
            <a:r>
              <a:rPr lang="en-GB" dirty="0" smtClean="0"/>
              <a:t>61+</a:t>
            </a:r>
            <a:endParaRPr lang="en-GB" dirty="0"/>
          </a:p>
        </p:txBody>
      </p:sp>
      <p:sp>
        <p:nvSpPr>
          <p:cNvPr id="4" name="Content Placeholder 2"/>
          <p:cNvSpPr txBox="1">
            <a:spLocks/>
          </p:cNvSpPr>
          <p:nvPr/>
        </p:nvSpPr>
        <p:spPr>
          <a:xfrm>
            <a:off x="3863550" y="1988840"/>
            <a:ext cx="2746648" cy="4525963"/>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q"/>
            </a:pPr>
            <a:r>
              <a:rPr lang="en-GB" dirty="0" smtClean="0"/>
              <a:t>Romance</a:t>
            </a:r>
          </a:p>
          <a:p>
            <a:pPr>
              <a:buFont typeface="Wingdings" pitchFamily="2" charset="2"/>
              <a:buChar char="q"/>
            </a:pPr>
            <a:r>
              <a:rPr lang="en-GB" dirty="0" smtClean="0"/>
              <a:t>Comedy</a:t>
            </a:r>
          </a:p>
          <a:p>
            <a:pPr>
              <a:buFont typeface="Wingdings" pitchFamily="2" charset="2"/>
              <a:buChar char="q"/>
            </a:pPr>
            <a:r>
              <a:rPr lang="en-GB" dirty="0" smtClean="0"/>
              <a:t>Thriller</a:t>
            </a:r>
          </a:p>
          <a:p>
            <a:pPr>
              <a:buFont typeface="Wingdings" pitchFamily="2" charset="2"/>
              <a:buChar char="q"/>
            </a:pPr>
            <a:r>
              <a:rPr lang="en-GB" dirty="0" err="1" smtClean="0"/>
              <a:t>RomCom</a:t>
            </a:r>
            <a:endParaRPr lang="en-GB" dirty="0" smtClean="0"/>
          </a:p>
          <a:p>
            <a:pPr>
              <a:buFont typeface="Wingdings" pitchFamily="2" charset="2"/>
              <a:buChar char="q"/>
            </a:pPr>
            <a:r>
              <a:rPr lang="en-GB" dirty="0" smtClean="0"/>
              <a:t>Western</a:t>
            </a:r>
          </a:p>
          <a:p>
            <a:pPr>
              <a:buFont typeface="Wingdings" pitchFamily="2" charset="2"/>
              <a:buChar char="q"/>
            </a:pPr>
            <a:r>
              <a:rPr lang="en-GB" dirty="0" smtClean="0"/>
              <a:t>Sci-Fi</a:t>
            </a:r>
          </a:p>
          <a:p>
            <a:pPr>
              <a:buFont typeface="Wingdings" pitchFamily="2" charset="2"/>
              <a:buChar char="q"/>
            </a:pPr>
            <a:r>
              <a:rPr lang="en-GB" dirty="0" smtClean="0"/>
              <a:t>Horror</a:t>
            </a:r>
          </a:p>
          <a:p>
            <a:pPr>
              <a:buFont typeface="Wingdings" pitchFamily="2" charset="2"/>
              <a:buChar char="q"/>
            </a:pPr>
            <a:r>
              <a:rPr lang="en-GB" dirty="0" smtClean="0"/>
              <a:t>War</a:t>
            </a:r>
          </a:p>
          <a:p>
            <a:pPr>
              <a:buFont typeface="Wingdings" pitchFamily="2" charset="2"/>
              <a:buChar char="q"/>
            </a:pPr>
            <a:r>
              <a:rPr lang="en-GB" dirty="0" smtClean="0"/>
              <a:t>Historical/Costume</a:t>
            </a:r>
          </a:p>
          <a:p>
            <a:pPr>
              <a:buFont typeface="Wingdings" pitchFamily="2" charset="2"/>
              <a:buChar char="q"/>
            </a:pPr>
            <a:r>
              <a:rPr lang="en-GB" dirty="0" smtClean="0"/>
              <a:t>Other</a:t>
            </a:r>
            <a:br>
              <a:rPr lang="en-GB" dirty="0" smtClean="0"/>
            </a:br>
            <a:r>
              <a:rPr lang="en-GB" dirty="0" smtClean="0"/>
              <a:t>If other, please indicate…………….</a:t>
            </a:r>
          </a:p>
        </p:txBody>
      </p:sp>
      <p:sp>
        <p:nvSpPr>
          <p:cNvPr id="5" name="TextBox 4"/>
          <p:cNvSpPr txBox="1"/>
          <p:nvPr/>
        </p:nvSpPr>
        <p:spPr>
          <a:xfrm>
            <a:off x="3863550" y="1340767"/>
            <a:ext cx="3228730" cy="646331"/>
          </a:xfrm>
          <a:prstGeom prst="rect">
            <a:avLst/>
          </a:prstGeom>
          <a:noFill/>
        </p:spPr>
        <p:txBody>
          <a:bodyPr wrap="square" rtlCol="0">
            <a:spAutoFit/>
          </a:bodyPr>
          <a:lstStyle/>
          <a:p>
            <a:r>
              <a:rPr lang="en-GB" b="1" dirty="0" smtClean="0"/>
              <a:t>What is your favourite film genre?</a:t>
            </a:r>
            <a:endParaRPr lang="en-GB" b="1" dirty="0"/>
          </a:p>
        </p:txBody>
      </p:sp>
      <p:sp>
        <p:nvSpPr>
          <p:cNvPr id="6" name="TextBox 5"/>
          <p:cNvSpPr txBox="1"/>
          <p:nvPr/>
        </p:nvSpPr>
        <p:spPr>
          <a:xfrm>
            <a:off x="539552" y="1294600"/>
            <a:ext cx="885179" cy="369332"/>
          </a:xfrm>
          <a:prstGeom prst="rect">
            <a:avLst/>
          </a:prstGeom>
          <a:noFill/>
        </p:spPr>
        <p:txBody>
          <a:bodyPr wrap="none" rtlCol="0">
            <a:spAutoFit/>
          </a:bodyPr>
          <a:lstStyle/>
          <a:p>
            <a:r>
              <a:rPr lang="en-GB" b="1" dirty="0" smtClean="0"/>
              <a:t>Gende</a:t>
            </a:r>
            <a:r>
              <a:rPr lang="en-GB" dirty="0" smtClean="0"/>
              <a:t>r</a:t>
            </a:r>
            <a:endParaRPr lang="en-GB" dirty="0"/>
          </a:p>
        </p:txBody>
      </p:sp>
      <p:sp>
        <p:nvSpPr>
          <p:cNvPr id="7" name="TextBox 6"/>
          <p:cNvSpPr txBox="1"/>
          <p:nvPr/>
        </p:nvSpPr>
        <p:spPr>
          <a:xfrm>
            <a:off x="539552" y="2452246"/>
            <a:ext cx="546047" cy="369332"/>
          </a:xfrm>
          <a:prstGeom prst="rect">
            <a:avLst/>
          </a:prstGeom>
          <a:noFill/>
        </p:spPr>
        <p:txBody>
          <a:bodyPr wrap="none" rtlCol="0">
            <a:spAutoFit/>
          </a:bodyPr>
          <a:lstStyle/>
          <a:p>
            <a:r>
              <a:rPr lang="en-GB" b="1" dirty="0" smtClean="0"/>
              <a:t>Age</a:t>
            </a:r>
            <a:endParaRPr lang="en-GB" b="1" dirty="0"/>
          </a:p>
        </p:txBody>
      </p:sp>
    </p:spTree>
    <p:extLst>
      <p:ext uri="{BB962C8B-B14F-4D97-AF65-F5344CB8AC3E}">
        <p14:creationId xmlns:p14="http://schemas.microsoft.com/office/powerpoint/2010/main" val="428760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Questionnaires</a:t>
            </a:r>
            <a:endParaRPr lang="en-GB" dirty="0"/>
          </a:p>
        </p:txBody>
      </p:sp>
      <p:sp>
        <p:nvSpPr>
          <p:cNvPr id="3" name="Content Placeholder 2"/>
          <p:cNvSpPr>
            <a:spLocks noGrp="1"/>
          </p:cNvSpPr>
          <p:nvPr>
            <p:ph idx="1"/>
          </p:nvPr>
        </p:nvSpPr>
        <p:spPr/>
        <p:txBody>
          <a:bodyPr/>
          <a:lstStyle/>
          <a:p>
            <a:r>
              <a:rPr lang="en-GB" dirty="0" smtClean="0"/>
              <a:t>For your final project, you will be expected to complete a questionnaire that helps you to determine certain aspects about the </a:t>
            </a:r>
            <a:r>
              <a:rPr lang="en-GB" b="1" dirty="0" smtClean="0"/>
              <a:t>needs of your target audience</a:t>
            </a:r>
            <a:r>
              <a:rPr lang="en-GB" dirty="0" smtClean="0"/>
              <a:t>. </a:t>
            </a:r>
          </a:p>
          <a:p>
            <a:r>
              <a:rPr lang="en-GB" dirty="0" smtClean="0"/>
              <a:t>This will require you to do a </a:t>
            </a:r>
            <a:r>
              <a:rPr lang="en-GB" b="1" dirty="0" smtClean="0"/>
              <a:t>results analysis</a:t>
            </a:r>
            <a:r>
              <a:rPr lang="en-GB" dirty="0"/>
              <a:t> </a:t>
            </a:r>
            <a:r>
              <a:rPr lang="en-GB" dirty="0" smtClean="0"/>
              <a:t>– a written report on your findings, and </a:t>
            </a:r>
            <a:r>
              <a:rPr lang="en-GB" b="1" dirty="0" smtClean="0"/>
              <a:t>how you plan to use them</a:t>
            </a:r>
            <a:r>
              <a:rPr lang="en-GB" dirty="0" smtClean="0"/>
              <a:t> in making your film trailer.</a:t>
            </a:r>
            <a:endParaRPr lang="en-GB" dirty="0"/>
          </a:p>
        </p:txBody>
      </p:sp>
    </p:spTree>
    <p:extLst>
      <p:ext uri="{BB962C8B-B14F-4D97-AF65-F5344CB8AC3E}">
        <p14:creationId xmlns:p14="http://schemas.microsoft.com/office/powerpoint/2010/main" val="3219578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Analysis</a:t>
            </a:r>
            <a:endParaRPr lang="en-GB" dirty="0"/>
          </a:p>
        </p:txBody>
      </p:sp>
      <p:sp>
        <p:nvSpPr>
          <p:cNvPr id="3" name="Content Placeholder 2"/>
          <p:cNvSpPr>
            <a:spLocks noGrp="1"/>
          </p:cNvSpPr>
          <p:nvPr>
            <p:ph idx="1"/>
          </p:nvPr>
        </p:nvSpPr>
        <p:spPr/>
        <p:txBody>
          <a:bodyPr/>
          <a:lstStyle/>
          <a:p>
            <a:r>
              <a:rPr lang="en-GB" dirty="0" smtClean="0"/>
              <a:t>Compile your results into a </a:t>
            </a:r>
            <a:r>
              <a:rPr lang="en-GB" b="1" dirty="0" smtClean="0"/>
              <a:t>pie chart </a:t>
            </a:r>
            <a:r>
              <a:rPr lang="en-GB" dirty="0" smtClean="0"/>
              <a:t>or </a:t>
            </a:r>
            <a:r>
              <a:rPr lang="en-GB" b="1" dirty="0" smtClean="0"/>
              <a:t>bar graph</a:t>
            </a:r>
            <a:r>
              <a:rPr lang="en-GB" dirty="0" smtClean="0"/>
              <a:t>.</a:t>
            </a:r>
          </a:p>
          <a:p>
            <a:r>
              <a:rPr lang="en-GB" dirty="0" smtClean="0"/>
              <a:t>Draw </a:t>
            </a:r>
            <a:r>
              <a:rPr lang="en-GB" b="1" dirty="0" smtClean="0"/>
              <a:t>conclusions</a:t>
            </a:r>
            <a:r>
              <a:rPr lang="en-GB" dirty="0" smtClean="0"/>
              <a:t> about your responses – </a:t>
            </a:r>
            <a:r>
              <a:rPr lang="en-GB" i="1" dirty="0" smtClean="0"/>
              <a:t>what did you want to find out in the first place? Is something you expected to find out proven by the questionnaire? Are there surprises?</a:t>
            </a:r>
            <a:endParaRPr lang="en-GB" i="1" dirty="0"/>
          </a:p>
        </p:txBody>
      </p:sp>
    </p:spTree>
    <p:extLst>
      <p:ext uri="{BB962C8B-B14F-4D97-AF65-F5344CB8AC3E}">
        <p14:creationId xmlns:p14="http://schemas.microsoft.com/office/powerpoint/2010/main" val="179557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a:t>
            </a:r>
            <a:endParaRPr lang="en-GB" dirty="0"/>
          </a:p>
        </p:txBody>
      </p:sp>
      <p:sp>
        <p:nvSpPr>
          <p:cNvPr id="3" name="Content Placeholder 2"/>
          <p:cNvSpPr>
            <a:spLocks noGrp="1"/>
          </p:cNvSpPr>
          <p:nvPr>
            <p:ph idx="1"/>
          </p:nvPr>
        </p:nvSpPr>
        <p:spPr>
          <a:xfrm>
            <a:off x="457200" y="1196752"/>
            <a:ext cx="8229600" cy="5256584"/>
          </a:xfrm>
        </p:spPr>
        <p:txBody>
          <a:bodyPr>
            <a:normAutofit fontScale="77500" lnSpcReduction="20000"/>
          </a:bodyPr>
          <a:lstStyle/>
          <a:p>
            <a:r>
              <a:rPr lang="en-GB" sz="5400" dirty="0" smtClean="0"/>
              <a:t>Get into your final project groups (between 2-4 members</a:t>
            </a:r>
            <a:r>
              <a:rPr lang="en-GB" sz="5400" dirty="0" smtClean="0"/>
              <a:t>)</a:t>
            </a:r>
          </a:p>
          <a:p>
            <a:r>
              <a:rPr lang="en-GB" sz="5400" dirty="0" smtClean="0"/>
              <a:t>Decide on a genre for your film trailer.</a:t>
            </a:r>
            <a:endParaRPr lang="en-GB" sz="5400" dirty="0" smtClean="0"/>
          </a:p>
          <a:p>
            <a:r>
              <a:rPr lang="en-GB" sz="5400" dirty="0" smtClean="0"/>
              <a:t>Create a questionnaire to investigate </a:t>
            </a:r>
            <a:r>
              <a:rPr lang="en-GB" sz="5400" b="1" dirty="0" smtClean="0"/>
              <a:t>the </a:t>
            </a:r>
            <a:r>
              <a:rPr lang="en-GB" sz="5400" b="1" dirty="0" smtClean="0"/>
              <a:t>needs/desires</a:t>
            </a:r>
            <a:r>
              <a:rPr lang="en-GB" sz="5400" b="1" dirty="0" smtClean="0"/>
              <a:t> of your target audience, in terms of </a:t>
            </a:r>
            <a:r>
              <a:rPr lang="en-GB" sz="5400" b="1" dirty="0" smtClean="0">
                <a:solidFill>
                  <a:srgbClr val="FF0000"/>
                </a:solidFill>
              </a:rPr>
              <a:t>what they expect from a good film of your genre</a:t>
            </a:r>
            <a:r>
              <a:rPr lang="en-GB" sz="5400" dirty="0" smtClean="0"/>
              <a:t>.</a:t>
            </a:r>
            <a:endParaRPr lang="en-GB" sz="5400" dirty="0"/>
          </a:p>
        </p:txBody>
      </p:sp>
    </p:spTree>
    <p:extLst>
      <p:ext uri="{BB962C8B-B14F-4D97-AF65-F5344CB8AC3E}">
        <p14:creationId xmlns:p14="http://schemas.microsoft.com/office/powerpoint/2010/main" val="135426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356</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Media Studies</vt:lpstr>
      <vt:lpstr>Lesson Objective</vt:lpstr>
      <vt:lpstr>PowerPoint Presentation</vt:lpstr>
      <vt:lpstr>Questionnaires</vt:lpstr>
      <vt:lpstr>Making Effective Questionnaires</vt:lpstr>
      <vt:lpstr>For example….</vt:lpstr>
      <vt:lpstr>Questionnaires</vt:lpstr>
      <vt:lpstr>Results Analysis</vt:lpstr>
      <vt:lpstr>Practice</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Studies</dc:title>
  <dc:creator>krista carson</dc:creator>
  <cp:lastModifiedBy>Jon Stenner</cp:lastModifiedBy>
  <cp:revision>18</cp:revision>
  <dcterms:created xsi:type="dcterms:W3CDTF">2011-03-29T10:40:01Z</dcterms:created>
  <dcterms:modified xsi:type="dcterms:W3CDTF">2011-04-27T10:51:57Z</dcterms:modified>
</cp:coreProperties>
</file>