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3" r:id="rId3"/>
    <p:sldId id="262" r:id="rId4"/>
    <p:sldId id="261" r:id="rId5"/>
    <p:sldId id="257" r:id="rId6"/>
    <p:sldId id="258" r:id="rId7"/>
    <p:sldId id="259" r:id="rId8"/>
    <p:sldId id="260" r:id="rId9"/>
    <p:sldId id="264" r:id="rId10"/>
    <p:sldId id="265" r:id="rId11"/>
    <p:sldId id="266" r:id="rId12"/>
    <p:sldId id="268" r:id="rId13"/>
    <p:sldId id="270" r:id="rId14"/>
    <p:sldId id="271" r:id="rId15"/>
    <p:sldId id="272" r:id="rId16"/>
    <p:sldId id="269" r:id="rId17"/>
    <p:sldId id="273" r:id="rId18"/>
    <p:sldId id="267" r:id="rId19"/>
    <p:sldId id="276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7458D-6549-4C56-A802-854EDF5E02E5}" type="datetimeFigureOut">
              <a:rPr lang="en-GB" smtClean="0"/>
              <a:t>14/03/2013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6A040-3262-4AD9-8A6E-77C7456C7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760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Helvetica" pitchFamily="1" charset="0"/>
                <a:ea typeface="ヒラギノ角ゴ ProN W3" pitchFamily="1" charset="-128"/>
                <a:sym typeface="Helvetica" pitchFamily="1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Helvetica" pitchFamily="1" charset="0"/>
                <a:ea typeface="ヒラギノ角ゴ ProN W3" pitchFamily="1" charset="-128"/>
                <a:sym typeface="Helvetica" pitchFamily="1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Helvetica" pitchFamily="1" charset="0"/>
                <a:ea typeface="ヒラギノ角ゴ ProN W3" pitchFamily="1" charset="-128"/>
                <a:sym typeface="Helvetica" pitchFamily="1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Helvetica" pitchFamily="1" charset="0"/>
                <a:ea typeface="ヒラギノ角ゴ ProN W3" pitchFamily="1" charset="-128"/>
                <a:sym typeface="Helvetica" pitchFamily="1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Helvetica" pitchFamily="1" charset="0"/>
                <a:ea typeface="ヒラギノ角ゴ ProN W3" pitchFamily="1" charset="-128"/>
                <a:sym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1" charset="0"/>
                <a:ea typeface="ヒラギノ角ゴ ProN W3" pitchFamily="1" charset="-128"/>
                <a:sym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1" charset="0"/>
                <a:ea typeface="ヒラギノ角ゴ ProN W3" pitchFamily="1" charset="-128"/>
                <a:sym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1" charset="0"/>
                <a:ea typeface="ヒラギノ角ゴ ProN W3" pitchFamily="1" charset="-128"/>
                <a:sym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1" charset="0"/>
                <a:ea typeface="ヒラギノ角ゴ ProN W3" pitchFamily="1" charset="-128"/>
                <a:sym typeface="Helvetica" pitchFamily="1" charset="0"/>
              </a:defRPr>
            </a:lvl9pPr>
          </a:lstStyle>
          <a:p>
            <a:pPr eaLnBrk="1" hangingPunct="1"/>
            <a:fld id="{0A47D7B6-F52C-4FD6-B611-EDC3528DE6A2}" type="slidenum">
              <a:rPr lang="en-GB"/>
              <a:pPr eaLnBrk="1" hangingPunct="1"/>
              <a:t>2</a:t>
            </a:fld>
            <a:endParaRPr lang="en-GB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cs typeface="Helvetica" pitchFamily="1" charset="0"/>
                <a:sym typeface="Helvetica" pitchFamily="1" charset="0"/>
              </a:rPr>
              <a:t>Type notes here</a:t>
            </a:r>
          </a:p>
          <a:p>
            <a:pPr eaLnBrk="1" hangingPunct="1"/>
            <a:endParaRPr lang="en-US" smtClean="0">
              <a:solidFill>
                <a:srgbClr val="000000"/>
              </a:solidFill>
              <a:cs typeface="Helvetica" pitchFamily="1" charset="0"/>
              <a:sym typeface="Helvetica" pitchFamily="1" charset="0"/>
            </a:endParaRPr>
          </a:p>
          <a:p>
            <a:pPr eaLnBrk="1" hangingPunct="1"/>
            <a:endParaRPr lang="en-US" smtClean="0">
              <a:solidFill>
                <a:srgbClr val="000000"/>
              </a:solidFill>
              <a:cs typeface="Helvetica" pitchFamily="1" charset="0"/>
              <a:sym typeface="Helvetica" pitchFamily="1" charset="0"/>
            </a:endParaRPr>
          </a:p>
          <a:p>
            <a:pPr eaLnBrk="1" hangingPunct="1"/>
            <a:endParaRPr lang="en-US" smtClean="0">
              <a:solidFill>
                <a:srgbClr val="000000"/>
              </a:solidFill>
              <a:cs typeface="Helvetica" pitchFamily="1" charset="0"/>
              <a:sym typeface="Helvetica" pitchFamily="1" charset="0"/>
            </a:endParaRPr>
          </a:p>
          <a:p>
            <a:pPr eaLnBrk="1" hangingPunct="1"/>
            <a:endParaRPr lang="en-US" smtClean="0">
              <a:solidFill>
                <a:srgbClr val="000000"/>
              </a:solidFill>
              <a:cs typeface="Helvetica" pitchFamily="1" charset="0"/>
              <a:sym typeface="Helvetica" pitchFamily="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Helvetica" pitchFamily="1" charset="0"/>
                <a:ea typeface="ヒラギノ角ゴ ProN W3" pitchFamily="1" charset="-128"/>
                <a:sym typeface="Helvetica" pitchFamily="1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Helvetica" pitchFamily="1" charset="0"/>
                <a:ea typeface="ヒラギノ角ゴ ProN W3" pitchFamily="1" charset="-128"/>
                <a:sym typeface="Helvetica" pitchFamily="1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Helvetica" pitchFamily="1" charset="0"/>
                <a:ea typeface="ヒラギノ角ゴ ProN W3" pitchFamily="1" charset="-128"/>
                <a:sym typeface="Helvetica" pitchFamily="1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Helvetica" pitchFamily="1" charset="0"/>
                <a:ea typeface="ヒラギノ角ゴ ProN W3" pitchFamily="1" charset="-128"/>
                <a:sym typeface="Helvetica" pitchFamily="1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Helvetica" pitchFamily="1" charset="0"/>
                <a:ea typeface="ヒラギノ角ゴ ProN W3" pitchFamily="1" charset="-128"/>
                <a:sym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1" charset="0"/>
                <a:ea typeface="ヒラギノ角ゴ ProN W3" pitchFamily="1" charset="-128"/>
                <a:sym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1" charset="0"/>
                <a:ea typeface="ヒラギノ角ゴ ProN W3" pitchFamily="1" charset="-128"/>
                <a:sym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1" charset="0"/>
                <a:ea typeface="ヒラギノ角ゴ ProN W3" pitchFamily="1" charset="-128"/>
                <a:sym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1" charset="0"/>
                <a:ea typeface="ヒラギノ角ゴ ProN W3" pitchFamily="1" charset="-128"/>
                <a:sym typeface="Helvetica" pitchFamily="1" charset="0"/>
              </a:defRPr>
            </a:lvl9pPr>
          </a:lstStyle>
          <a:p>
            <a:pPr eaLnBrk="1" hangingPunct="1"/>
            <a:fld id="{81560523-CE24-45BE-B46D-FFEC3C523521}" type="slidenum">
              <a:rPr lang="en-GB"/>
              <a:pPr eaLnBrk="1" hangingPunct="1"/>
              <a:t>3</a:t>
            </a:fld>
            <a:endParaRPr lang="en-GB"/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cs typeface="Helvetica" pitchFamily="1" charset="0"/>
                <a:sym typeface="Helvetica" pitchFamily="1" charset="0"/>
              </a:rPr>
              <a:t>Type notes here</a:t>
            </a:r>
          </a:p>
          <a:p>
            <a:pPr eaLnBrk="1" hangingPunct="1"/>
            <a:endParaRPr lang="en-US" smtClean="0">
              <a:solidFill>
                <a:srgbClr val="000000"/>
              </a:solidFill>
              <a:cs typeface="Helvetica" pitchFamily="1" charset="0"/>
              <a:sym typeface="Helvetica" pitchFamily="1" charset="0"/>
            </a:endParaRPr>
          </a:p>
          <a:p>
            <a:pPr eaLnBrk="1" hangingPunct="1"/>
            <a:endParaRPr lang="en-US" smtClean="0">
              <a:solidFill>
                <a:srgbClr val="000000"/>
              </a:solidFill>
              <a:cs typeface="Helvetica" pitchFamily="1" charset="0"/>
              <a:sym typeface="Helvetica" pitchFamily="1" charset="0"/>
            </a:endParaRPr>
          </a:p>
          <a:p>
            <a:pPr eaLnBrk="1" hangingPunct="1"/>
            <a:endParaRPr lang="en-US" smtClean="0">
              <a:solidFill>
                <a:srgbClr val="000000"/>
              </a:solidFill>
              <a:cs typeface="Helvetica" pitchFamily="1" charset="0"/>
              <a:sym typeface="Helvetica" pitchFamily="1" charset="0"/>
            </a:endParaRPr>
          </a:p>
          <a:p>
            <a:pPr eaLnBrk="1" hangingPunct="1"/>
            <a:endParaRPr lang="en-US" smtClean="0">
              <a:solidFill>
                <a:srgbClr val="000000"/>
              </a:solidFill>
              <a:cs typeface="Helvetica" pitchFamily="1" charset="0"/>
              <a:sym typeface="Helvetica" pitchFamily="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Helvetica" pitchFamily="1" charset="0"/>
                <a:ea typeface="ヒラギノ角ゴ ProN W3" pitchFamily="1" charset="-128"/>
                <a:sym typeface="Helvetica" pitchFamily="1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Helvetica" pitchFamily="1" charset="0"/>
                <a:ea typeface="ヒラギノ角ゴ ProN W3" pitchFamily="1" charset="-128"/>
                <a:sym typeface="Helvetica" pitchFamily="1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Helvetica" pitchFamily="1" charset="0"/>
                <a:ea typeface="ヒラギノ角ゴ ProN W3" pitchFamily="1" charset="-128"/>
                <a:sym typeface="Helvetica" pitchFamily="1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Helvetica" pitchFamily="1" charset="0"/>
                <a:ea typeface="ヒラギノ角ゴ ProN W3" pitchFamily="1" charset="-128"/>
                <a:sym typeface="Helvetica" pitchFamily="1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Helvetica" pitchFamily="1" charset="0"/>
                <a:ea typeface="ヒラギノ角ゴ ProN W3" pitchFamily="1" charset="-128"/>
                <a:sym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1" charset="0"/>
                <a:ea typeface="ヒラギノ角ゴ ProN W3" pitchFamily="1" charset="-128"/>
                <a:sym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1" charset="0"/>
                <a:ea typeface="ヒラギノ角ゴ ProN W3" pitchFamily="1" charset="-128"/>
                <a:sym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1" charset="0"/>
                <a:ea typeface="ヒラギノ角ゴ ProN W3" pitchFamily="1" charset="-128"/>
                <a:sym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1" charset="0"/>
                <a:ea typeface="ヒラギノ角ゴ ProN W3" pitchFamily="1" charset="-128"/>
                <a:sym typeface="Helvetica" pitchFamily="1" charset="0"/>
              </a:defRPr>
            </a:lvl9pPr>
          </a:lstStyle>
          <a:p>
            <a:pPr eaLnBrk="1" hangingPunct="1"/>
            <a:fld id="{ECBA052E-CF41-4180-AD72-2A48F715657A}" type="slidenum">
              <a:rPr lang="en-GB"/>
              <a:pPr eaLnBrk="1" hangingPunct="1"/>
              <a:t>4</a:t>
            </a:fld>
            <a:endParaRPr lang="en-GB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cs typeface="Helvetica" pitchFamily="1" charset="0"/>
                <a:sym typeface="Helvetica" pitchFamily="1" charset="0"/>
              </a:rPr>
              <a:t>Type notes here</a:t>
            </a:r>
          </a:p>
          <a:p>
            <a:pPr eaLnBrk="1" hangingPunct="1"/>
            <a:endParaRPr lang="en-US" smtClean="0">
              <a:solidFill>
                <a:srgbClr val="000000"/>
              </a:solidFill>
              <a:cs typeface="Helvetica" pitchFamily="1" charset="0"/>
              <a:sym typeface="Helvetica" pitchFamily="1" charset="0"/>
            </a:endParaRPr>
          </a:p>
          <a:p>
            <a:pPr eaLnBrk="1" hangingPunct="1"/>
            <a:endParaRPr lang="en-US" smtClean="0">
              <a:solidFill>
                <a:srgbClr val="000000"/>
              </a:solidFill>
              <a:cs typeface="Helvetica" pitchFamily="1" charset="0"/>
              <a:sym typeface="Helvetica" pitchFamily="1" charset="0"/>
            </a:endParaRPr>
          </a:p>
          <a:p>
            <a:pPr eaLnBrk="1" hangingPunct="1"/>
            <a:endParaRPr lang="en-US" smtClean="0">
              <a:solidFill>
                <a:srgbClr val="000000"/>
              </a:solidFill>
              <a:cs typeface="Helvetica" pitchFamily="1" charset="0"/>
              <a:sym typeface="Helvetica" pitchFamily="1" charset="0"/>
            </a:endParaRPr>
          </a:p>
          <a:p>
            <a:pPr eaLnBrk="1" hangingPunct="1"/>
            <a:endParaRPr lang="en-US" smtClean="0">
              <a:solidFill>
                <a:srgbClr val="000000"/>
              </a:solidFill>
              <a:cs typeface="Helvetica" pitchFamily="1" charset="0"/>
              <a:sym typeface="Helvetica" pitchFamily="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Helvetica" pitchFamily="1" charset="0"/>
                <a:ea typeface="ヒラギノ角ゴ ProN W3" pitchFamily="1" charset="-128"/>
                <a:sym typeface="Helvetica" pitchFamily="1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Helvetica" pitchFamily="1" charset="0"/>
                <a:ea typeface="ヒラギノ角ゴ ProN W3" pitchFamily="1" charset="-128"/>
                <a:sym typeface="Helvetica" pitchFamily="1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Helvetica" pitchFamily="1" charset="0"/>
                <a:ea typeface="ヒラギノ角ゴ ProN W3" pitchFamily="1" charset="-128"/>
                <a:sym typeface="Helvetica" pitchFamily="1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Helvetica" pitchFamily="1" charset="0"/>
                <a:ea typeface="ヒラギノ角ゴ ProN W3" pitchFamily="1" charset="-128"/>
                <a:sym typeface="Helvetica" pitchFamily="1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Helvetica" pitchFamily="1" charset="0"/>
                <a:ea typeface="ヒラギノ角ゴ ProN W3" pitchFamily="1" charset="-128"/>
                <a:sym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1" charset="0"/>
                <a:ea typeface="ヒラギノ角ゴ ProN W3" pitchFamily="1" charset="-128"/>
                <a:sym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1" charset="0"/>
                <a:ea typeface="ヒラギノ角ゴ ProN W3" pitchFamily="1" charset="-128"/>
                <a:sym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1" charset="0"/>
                <a:ea typeface="ヒラギノ角ゴ ProN W3" pitchFamily="1" charset="-128"/>
                <a:sym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1" charset="0"/>
                <a:ea typeface="ヒラギノ角ゴ ProN W3" pitchFamily="1" charset="-128"/>
                <a:sym typeface="Helvetica" pitchFamily="1" charset="0"/>
              </a:defRPr>
            </a:lvl9pPr>
          </a:lstStyle>
          <a:p>
            <a:pPr eaLnBrk="1" hangingPunct="1"/>
            <a:fld id="{6CF01D84-A13B-40FB-82B7-925289B1A1FE}" type="slidenum">
              <a:rPr lang="en-GB"/>
              <a:pPr eaLnBrk="1" hangingPunct="1"/>
              <a:t>8</a:t>
            </a:fld>
            <a:endParaRPr lang="en-GB"/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cs typeface="Helvetica" pitchFamily="1" charset="0"/>
                <a:sym typeface="Helvetica" pitchFamily="1" charset="0"/>
              </a:rPr>
              <a:t>Type notes here</a:t>
            </a:r>
          </a:p>
          <a:p>
            <a:pPr eaLnBrk="1" hangingPunct="1"/>
            <a:endParaRPr lang="en-US" smtClean="0">
              <a:solidFill>
                <a:srgbClr val="000000"/>
              </a:solidFill>
              <a:cs typeface="Helvetica" pitchFamily="1" charset="0"/>
              <a:sym typeface="Helvetica" pitchFamily="1" charset="0"/>
            </a:endParaRPr>
          </a:p>
          <a:p>
            <a:pPr eaLnBrk="1" hangingPunct="1"/>
            <a:endParaRPr lang="en-US" smtClean="0">
              <a:solidFill>
                <a:srgbClr val="000000"/>
              </a:solidFill>
              <a:cs typeface="Helvetica" pitchFamily="1" charset="0"/>
              <a:sym typeface="Helvetica" pitchFamily="1" charset="0"/>
            </a:endParaRPr>
          </a:p>
          <a:p>
            <a:pPr eaLnBrk="1" hangingPunct="1"/>
            <a:endParaRPr lang="en-US" smtClean="0">
              <a:solidFill>
                <a:srgbClr val="000000"/>
              </a:solidFill>
              <a:cs typeface="Helvetica" pitchFamily="1" charset="0"/>
              <a:sym typeface="Helvetica" pitchFamily="1" charset="0"/>
            </a:endParaRPr>
          </a:p>
          <a:p>
            <a:pPr eaLnBrk="1" hangingPunct="1"/>
            <a:endParaRPr lang="en-US" smtClean="0">
              <a:solidFill>
                <a:srgbClr val="000000"/>
              </a:solidFill>
              <a:cs typeface="Helvetica" pitchFamily="1" charset="0"/>
              <a:sym typeface="Helvetica" pitchFamily="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9pPr>
          </a:lstStyle>
          <a:p>
            <a:pPr eaLnBrk="1" hangingPunct="1"/>
            <a:fld id="{0574E79A-A362-4EBD-91CF-619CE26D0BAC}" type="slidenum">
              <a:rPr lang="en-GB" sz="1200" smtClean="0"/>
              <a:pPr eaLnBrk="1" hangingPunct="1"/>
              <a:t>10</a:t>
            </a:fld>
            <a:endParaRPr lang="en-GB" sz="12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B9E4-C6FF-428C-97D1-C41B9993DAB9}" type="datetimeFigureOut">
              <a:rPr lang="en-GB" smtClean="0"/>
              <a:t>14/03/2013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0DD4-A4C1-4463-9FD5-E98860AC0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27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B9E4-C6FF-428C-97D1-C41B9993DAB9}" type="datetimeFigureOut">
              <a:rPr lang="en-GB" smtClean="0"/>
              <a:t>14/03/2013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0DD4-A4C1-4463-9FD5-E98860AC0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44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B9E4-C6FF-428C-97D1-C41B9993DAB9}" type="datetimeFigureOut">
              <a:rPr lang="en-GB" smtClean="0"/>
              <a:t>14/03/2013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0DD4-A4C1-4463-9FD5-E98860AC0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87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B9E4-C6FF-428C-97D1-C41B9993DAB9}" type="datetimeFigureOut">
              <a:rPr lang="en-GB" smtClean="0"/>
              <a:t>14/03/2013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0DD4-A4C1-4463-9FD5-E98860AC0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36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B9E4-C6FF-428C-97D1-C41B9993DAB9}" type="datetimeFigureOut">
              <a:rPr lang="en-GB" smtClean="0"/>
              <a:t>14/03/2013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0DD4-A4C1-4463-9FD5-E98860AC0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03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B9E4-C6FF-428C-97D1-C41B9993DAB9}" type="datetimeFigureOut">
              <a:rPr lang="en-GB" smtClean="0"/>
              <a:t>14/03/2013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0DD4-A4C1-4463-9FD5-E98860AC0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92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B9E4-C6FF-428C-97D1-C41B9993DAB9}" type="datetimeFigureOut">
              <a:rPr lang="en-GB" smtClean="0"/>
              <a:t>14/03/2013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0DD4-A4C1-4463-9FD5-E98860AC0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2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B9E4-C6FF-428C-97D1-C41B9993DAB9}" type="datetimeFigureOut">
              <a:rPr lang="en-GB" smtClean="0"/>
              <a:t>14/03/2013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0DD4-A4C1-4463-9FD5-E98860AC0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1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B9E4-C6FF-428C-97D1-C41B9993DAB9}" type="datetimeFigureOut">
              <a:rPr lang="en-GB" smtClean="0"/>
              <a:t>14/03/2013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0DD4-A4C1-4463-9FD5-E98860AC0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98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B9E4-C6FF-428C-97D1-C41B9993DAB9}" type="datetimeFigureOut">
              <a:rPr lang="en-GB" smtClean="0"/>
              <a:t>14/03/2013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0DD4-A4C1-4463-9FD5-E98860AC0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78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B9E4-C6FF-428C-97D1-C41B9993DAB9}" type="datetimeFigureOut">
              <a:rPr lang="en-GB" smtClean="0"/>
              <a:t>14/03/2013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0DD4-A4C1-4463-9FD5-E98860AC0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24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6B9E4-C6FF-428C-97D1-C41B9993DAB9}" type="datetimeFigureOut">
              <a:rPr lang="en-GB" smtClean="0"/>
              <a:t>14/03/2013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70DD4-A4C1-4463-9FD5-E98860AC0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82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Objective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800" dirty="0" smtClean="0"/>
              <a:t>To understand the </a:t>
            </a:r>
            <a:r>
              <a:rPr lang="en-GB" sz="4800" dirty="0" smtClean="0"/>
              <a:t>typical codes and conventions used by the media to portray heroes and villains.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872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/>
          </p:cNvSpPr>
          <p:nvPr/>
        </p:nvSpPr>
        <p:spPr bwMode="auto">
          <a:xfrm>
            <a:off x="276821" y="227856"/>
            <a:ext cx="7619202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600" u="sng" dirty="0"/>
              <a:t>Heroes and villains in the media</a:t>
            </a:r>
          </a:p>
          <a:p>
            <a:r>
              <a:rPr lang="en-US" sz="2800" dirty="0"/>
              <a:t>We are going to explore how heroes and </a:t>
            </a:r>
            <a:br>
              <a:rPr lang="en-US" sz="2800" dirty="0"/>
            </a:br>
            <a:r>
              <a:rPr lang="en-US" sz="2800" dirty="0"/>
              <a:t>villains are portrayed in the media by looking</a:t>
            </a:r>
            <a:br>
              <a:rPr lang="en-US" sz="2800" dirty="0"/>
            </a:br>
            <a:r>
              <a:rPr lang="en-US" sz="2800" dirty="0"/>
              <a:t>at existing examples.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Create the following table:</a:t>
            </a:r>
          </a:p>
        </p:txBody>
      </p:sp>
      <p:graphicFrame>
        <p:nvGraphicFramePr>
          <p:cNvPr id="29723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460802"/>
              </p:ext>
            </p:extLst>
          </p:nvPr>
        </p:nvGraphicFramePr>
        <p:xfrm>
          <a:off x="755576" y="3068960"/>
          <a:ext cx="7366992" cy="3419681"/>
        </p:xfrm>
        <a:graphic>
          <a:graphicData uri="http://schemas.openxmlformats.org/drawingml/2006/table">
            <a:tbl>
              <a:tblPr/>
              <a:tblGrid>
                <a:gridCol w="715491"/>
                <a:gridCol w="3960440"/>
                <a:gridCol w="2691061"/>
              </a:tblGrid>
              <a:tr h="25147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endParaRPr>
                    </a:p>
                  </a:txBody>
                  <a:tcPr marL="35719" marR="35719" marT="35722" marB="35722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1" charset="0"/>
                          <a:ea typeface="ヒラギノ角ゴ ProN W3" pitchFamily="1" charset="-128"/>
                          <a:sym typeface="Gill Sans" pitchFamily="1" charset="0"/>
                        </a:rPr>
                        <a:t>Are they a hero or a villain? </a:t>
                      </a:r>
                    </a:p>
                  </a:txBody>
                  <a:tcPr marL="35719" marR="35719" marT="35722" marB="35722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1" charset="0"/>
                          <a:ea typeface="ヒラギノ角ゴ ProN W3" pitchFamily="1" charset="-128"/>
                          <a:sym typeface="Gill Sans" pitchFamily="1" charset="0"/>
                        </a:rPr>
                        <a:t>List three reasons why you have come to this decision.</a:t>
                      </a:r>
                    </a:p>
                  </a:txBody>
                  <a:tcPr marL="35719" marR="35719" marT="35722" marB="35722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1" charset="0"/>
                          <a:ea typeface="ヒラギノ角ゴ ProN W3" pitchFamily="1" charset="-128"/>
                          <a:sym typeface="Gill Sans" pitchFamily="1" charset="0"/>
                        </a:rPr>
                        <a:t>1 </a:t>
                      </a:r>
                    </a:p>
                  </a:txBody>
                  <a:tcPr marL="35719" marR="35719" marT="35722" marB="35722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endParaRPr>
                    </a:p>
                  </a:txBody>
                  <a:tcPr marL="35719" marR="35719" marT="35722" marB="35722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endParaRPr>
                    </a:p>
                  </a:txBody>
                  <a:tcPr marL="35719" marR="35719" marT="35722" marB="35722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1" charset="0"/>
                          <a:ea typeface="ヒラギノ角ゴ ProN W3" pitchFamily="1" charset="-128"/>
                          <a:sym typeface="Gill Sans" pitchFamily="1" charset="0"/>
                        </a:rPr>
                        <a:t>2</a:t>
                      </a:r>
                    </a:p>
                  </a:txBody>
                  <a:tcPr marL="35719" marR="35719" marT="35722" marB="35722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endParaRPr>
                    </a:p>
                  </a:txBody>
                  <a:tcPr marL="35719" marR="35719" marT="35722" marB="35722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pitchFamily="1" charset="0"/>
                        <a:buNone/>
                        <a:tabLst>
                          <a:tab pos="914400" algn="l"/>
                        </a:tabLst>
                      </a:pP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endParaRPr>
                    </a:p>
                  </a:txBody>
                  <a:tcPr marL="35719" marR="35719" marT="35722" marB="35722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29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0946"/>
            <a:ext cx="7272690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192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eviantart.com/download/149341867/Cruella_De_Vil_by_ChristieBa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64704"/>
            <a:ext cx="307716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162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1041.photobucket.com/albums/b413/hassnAA/Tangled-Rapunzel-disney-princess-14427449-650-7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27151"/>
            <a:ext cx="4212431" cy="500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431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92696"/>
            <a:ext cx="4660900" cy="496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177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2" t="5028" r="19948" b="5379"/>
          <a:stretch>
            <a:fillRect/>
          </a:stretch>
        </p:blipFill>
        <p:spPr bwMode="auto">
          <a:xfrm>
            <a:off x="2915816" y="548680"/>
            <a:ext cx="3600400" cy="467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816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856329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788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ny24xcscEZA/T4cj1ahifaI/AAAAAAAAAnk/KBC55QDQq-k/s1600/superman_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92696"/>
            <a:ext cx="5248275" cy="53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809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4550739" cy="68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715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4800" dirty="0" smtClean="0"/>
              <a:t>From these images, we can say that:</a:t>
            </a:r>
          </a:p>
          <a:p>
            <a:endParaRPr lang="en-GB" dirty="0"/>
          </a:p>
          <a:p>
            <a:r>
              <a:rPr lang="en-GB" dirty="0" smtClean="0"/>
              <a:t>Heroes tend to be….</a:t>
            </a:r>
          </a:p>
          <a:p>
            <a:endParaRPr lang="en-GB" dirty="0"/>
          </a:p>
          <a:p>
            <a:r>
              <a:rPr lang="en-GB" dirty="0" smtClean="0"/>
              <a:t>Villains tend to be…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94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632" y="1757362"/>
            <a:ext cx="6200775" cy="4129088"/>
          </a:xfrm>
          <a:prstGeom prst="rect">
            <a:avLst/>
          </a:prstGeom>
          <a:noFill/>
          <a:ln>
            <a:noFill/>
          </a:ln>
          <a:effectLst>
            <a:outerShdw blurRad="76200" dist="63499" dir="54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/>
          </p:cNvSpPr>
          <p:nvPr/>
        </p:nvSpPr>
        <p:spPr bwMode="auto">
          <a:xfrm>
            <a:off x="728662" y="128587"/>
            <a:ext cx="6529388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BBBBB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3400" i="1" dirty="0" smtClean="0">
                <a:latin typeface="Arial" charset="0"/>
                <a:cs typeface="Arial" charset="0"/>
                <a:sym typeface="Arial" charset="0"/>
              </a:rPr>
              <a:t>Using the worksheet from last lesson, identify </a:t>
            </a:r>
            <a:r>
              <a:rPr lang="en-US" sz="3400" i="1" dirty="0" err="1">
                <a:latin typeface="Arial" charset="0"/>
                <a:cs typeface="Arial" charset="0"/>
                <a:sym typeface="Arial" charset="0"/>
              </a:rPr>
              <a:t>Propp’s</a:t>
            </a:r>
            <a:r>
              <a:rPr lang="en-US" sz="3400" i="1" dirty="0">
                <a:latin typeface="Arial" charset="0"/>
                <a:cs typeface="Arial" charset="0"/>
                <a:sym typeface="Arial" charset="0"/>
              </a:rPr>
              <a:t> character types</a:t>
            </a:r>
            <a:r>
              <a:rPr lang="en-US" sz="3400" i="1" dirty="0" smtClean="0">
                <a:latin typeface="Arial" charset="0"/>
                <a:cs typeface="Arial" charset="0"/>
                <a:sym typeface="Arial" charset="0"/>
              </a:rPr>
              <a:t>:</a:t>
            </a:r>
            <a:endParaRPr lang="en-US" sz="3400" i="1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79137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pairs…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Evil characters are often shown as being ugly or physically deformed.</a:t>
            </a:r>
          </a:p>
          <a:p>
            <a:r>
              <a:rPr lang="en-GB" dirty="0" smtClean="0"/>
              <a:t>Heroes are usually attractive, young and healthy. </a:t>
            </a:r>
          </a:p>
          <a:p>
            <a:r>
              <a:rPr lang="en-GB" sz="7200" dirty="0" smtClean="0"/>
              <a:t>Is this fair?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774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96752"/>
            <a:ext cx="8229600" cy="4525963"/>
          </a:xfrm>
        </p:spPr>
        <p:txBody>
          <a:bodyPr/>
          <a:lstStyle/>
          <a:p>
            <a:r>
              <a:rPr lang="en-GB" dirty="0" smtClean="0"/>
              <a:t>Does the media make us shallow? Are we guilty of ‘judging a book by it’s cover’?</a:t>
            </a:r>
          </a:p>
          <a:p>
            <a:r>
              <a:rPr lang="en-GB" dirty="0" smtClean="0"/>
              <a:t>Are we obsessed with physical beauty, particularly in connect with our interest in celebrities?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87936" y="3789040"/>
            <a:ext cx="796814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Can you think of any other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negative effects of</a:t>
            </a:r>
            <a:b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media?</a:t>
            </a:r>
          </a:p>
        </p:txBody>
      </p:sp>
    </p:spTree>
    <p:extLst>
      <p:ext uri="{BB962C8B-B14F-4D97-AF65-F5344CB8AC3E}">
        <p14:creationId xmlns:p14="http://schemas.microsoft.com/office/powerpoint/2010/main" val="1351993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980728"/>
            <a:ext cx="6186488" cy="4129088"/>
          </a:xfrm>
          <a:prstGeom prst="rect">
            <a:avLst/>
          </a:prstGeom>
          <a:noFill/>
          <a:ln>
            <a:noFill/>
          </a:ln>
          <a:effectLst>
            <a:outerShdw blurRad="76200" dist="63499" dir="54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3640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 l="19031" t="4536" r="9677" b="46246"/>
          <a:stretch>
            <a:fillRect/>
          </a:stretch>
        </p:blipFill>
        <p:spPr bwMode="auto">
          <a:xfrm>
            <a:off x="2411760" y="1412776"/>
            <a:ext cx="3871913" cy="3486150"/>
          </a:xfrm>
          <a:prstGeom prst="rect">
            <a:avLst/>
          </a:prstGeom>
          <a:noFill/>
          <a:ln>
            <a:noFill/>
          </a:ln>
          <a:effectLst>
            <a:outerShdw blurRad="76200" dist="63499" dir="54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49947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2" y="1556792"/>
            <a:ext cx="6886575" cy="3443288"/>
          </a:xfrm>
          <a:prstGeom prst="rect">
            <a:avLst/>
          </a:prstGeom>
          <a:noFill/>
          <a:ln>
            <a:noFill/>
          </a:ln>
          <a:effectLst>
            <a:outerShdw blurRad="76200" dist="63499" dir="54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11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1052736"/>
            <a:ext cx="4200525" cy="4614863"/>
          </a:xfrm>
          <a:prstGeom prst="rect">
            <a:avLst/>
          </a:prstGeom>
          <a:noFill/>
          <a:ln>
            <a:noFill/>
          </a:ln>
          <a:effectLst>
            <a:outerShdw blurRad="76200" dist="63499" dir="54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75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0413" y="1485900"/>
            <a:ext cx="3686175" cy="4545212"/>
          </a:xfrm>
          <a:prstGeom prst="rect">
            <a:avLst/>
          </a:prstGeom>
          <a:noFill/>
          <a:ln>
            <a:noFill/>
          </a:ln>
          <a:effectLst>
            <a:outerShdw blurRad="76200" dist="63499" dir="54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23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1628800"/>
            <a:ext cx="4695230" cy="3573660"/>
          </a:xfrm>
          <a:prstGeom prst="rect">
            <a:avLst/>
          </a:prstGeom>
          <a:noFill/>
          <a:ln>
            <a:noFill/>
          </a:ln>
          <a:effectLst>
            <a:outerShdw blurRad="76200" dist="63499" dir="54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76528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/>
          <a:lstStyle/>
          <a:p>
            <a:r>
              <a:rPr lang="en-GB" sz="4800" dirty="0" smtClean="0"/>
              <a:t>Create a list of top ten features (looks, personality, the way they act) a hero should have</a:t>
            </a:r>
          </a:p>
          <a:p>
            <a:r>
              <a:rPr lang="en-GB" sz="4800" dirty="0" smtClean="0"/>
              <a:t>Now, create a list of top ten features a villain should have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972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209</Words>
  <Application>Microsoft Office PowerPoint</Application>
  <PresentationFormat>On-screen Show (4:3)</PresentationFormat>
  <Paragraphs>42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Lesson Objective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pairs…</vt:lpstr>
      <vt:lpstr>Plenary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Objective</dc:title>
  <dc:creator>Joanna Gomm</dc:creator>
  <cp:lastModifiedBy>Krista Carson</cp:lastModifiedBy>
  <cp:revision>10</cp:revision>
  <dcterms:created xsi:type="dcterms:W3CDTF">2012-06-22T13:25:12Z</dcterms:created>
  <dcterms:modified xsi:type="dcterms:W3CDTF">2013-03-14T11:46:13Z</dcterms:modified>
</cp:coreProperties>
</file>